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2192000" cy="6858000"/>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ridMUAFIESp57xYYLnw4nOBPP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90B7A-8629-4D52-BAF2-E072CB30096D}" v="1" dt="2021-03-18T12:46:45.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customschemas.google.com/relationships/presentationmetadata" Target="metadata"/><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6157450" y="245800"/>
            <a:ext cx="5668500" cy="2317500"/>
          </a:xfrm>
          <a:prstGeom prst="rect">
            <a:avLst/>
          </a:prstGeom>
          <a:solidFill>
            <a:srgbClr val="0F3A5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txBox="1"/>
          <p:nvPr/>
        </p:nvSpPr>
        <p:spPr>
          <a:xfrm>
            <a:off x="261000" y="1928150"/>
            <a:ext cx="2643600" cy="5202600"/>
          </a:xfrm>
          <a:prstGeom prst="rect">
            <a:avLst/>
          </a:prstGeom>
          <a:noFill/>
          <a:ln>
            <a:noFill/>
          </a:ln>
          <a:effectLst>
            <a:reflection dist="38100" dir="5400000" fadeDir="5400012" sy="-100000" algn="bl" rotWithShape="0"/>
          </a:effectLst>
        </p:spPr>
        <p:txBody>
          <a:bodyPr spcFirstLastPara="1" wrap="square" lIns="91425" tIns="45700" rIns="91425" bIns="45700" anchor="t" anchorCtr="0">
            <a:spAutoFit/>
          </a:bodyPr>
          <a:lstStyle/>
          <a:p>
            <a:pPr marL="0" marR="0" lvl="0" indent="0" algn="l" rtl="0">
              <a:spcBef>
                <a:spcPts val="0"/>
              </a:spcBef>
              <a:spcAft>
                <a:spcPts val="0"/>
              </a:spcAft>
              <a:buNone/>
            </a:pPr>
            <a:r>
              <a:rPr lang="no-NO" sz="1500" b="1" i="0" u="none" strike="noStrike" cap="none" dirty="0">
                <a:solidFill>
                  <a:schemeClr val="dk1"/>
                </a:solidFill>
                <a:latin typeface="Calibri"/>
                <a:ea typeface="Calibri"/>
                <a:cs typeface="Calibri"/>
                <a:sym typeface="Calibri"/>
              </a:rPr>
              <a:t>Hva er </a:t>
            </a:r>
            <a:r>
              <a:rPr lang="no-NO" sz="1500" b="1" dirty="0">
                <a:solidFill>
                  <a:schemeClr val="dk1"/>
                </a:solidFill>
                <a:latin typeface="Calibri"/>
                <a:ea typeface="Calibri"/>
                <a:cs typeface="Calibri"/>
                <a:sym typeface="Calibri"/>
              </a:rPr>
              <a:t>Green Planet Strategy (GPS) - Impact Hub?</a:t>
            </a:r>
            <a:endParaRPr sz="1500" b="1"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800" dirty="0">
              <a:latin typeface="Calibri"/>
              <a:ea typeface="Calibri"/>
              <a:cs typeface="Calibri"/>
              <a:sym typeface="Calibri"/>
            </a:endParaRPr>
          </a:p>
          <a:p>
            <a:pPr marL="171450" marR="0" lvl="0" indent="-171450" algn="l" rtl="0">
              <a:spcBef>
                <a:spcPts val="0"/>
              </a:spcBef>
              <a:spcAft>
                <a:spcPts val="0"/>
              </a:spcAft>
              <a:buClr>
                <a:srgbClr val="812926"/>
              </a:buClr>
              <a:buSzPts val="1200"/>
              <a:buFont typeface="Noto Sans Symbols"/>
              <a:buChar char="▪"/>
            </a:pPr>
            <a:r>
              <a:rPr lang="no-NO" sz="1200" dirty="0">
                <a:latin typeface="Calibri"/>
                <a:ea typeface="Calibri"/>
                <a:cs typeface="Calibri"/>
                <a:sym typeface="Calibri"/>
              </a:rPr>
              <a:t>GPS er en</a:t>
            </a:r>
            <a:r>
              <a:rPr lang="no-NO" sz="1200" dirty="0">
                <a:solidFill>
                  <a:srgbClr val="812926"/>
                </a:solidFill>
                <a:latin typeface="Calibri"/>
                <a:ea typeface="Calibri"/>
                <a:cs typeface="Calibri"/>
                <a:sym typeface="Calibri"/>
              </a:rPr>
              <a:t> </a:t>
            </a:r>
            <a:r>
              <a:rPr lang="no-NO" sz="1200" b="1" dirty="0">
                <a:solidFill>
                  <a:srgbClr val="812926"/>
                </a:solidFill>
                <a:latin typeface="Calibri"/>
                <a:ea typeface="Calibri"/>
                <a:cs typeface="Calibri"/>
                <a:sym typeface="Calibri"/>
              </a:rPr>
              <a:t>bærekrafts-akselerator for økt konkurransekraft</a:t>
            </a:r>
            <a:r>
              <a:rPr lang="no-NO" sz="1200" dirty="0">
                <a:solidFill>
                  <a:srgbClr val="812926"/>
                </a:solidFill>
                <a:latin typeface="Calibri"/>
                <a:ea typeface="Calibri"/>
                <a:cs typeface="Calibri"/>
                <a:sym typeface="Calibri"/>
              </a:rPr>
              <a:t>. </a:t>
            </a:r>
            <a:r>
              <a:rPr lang="no-NO" sz="1200" dirty="0">
                <a:latin typeface="Calibri"/>
                <a:ea typeface="Calibri"/>
                <a:cs typeface="Calibri"/>
                <a:sym typeface="Calibri"/>
              </a:rPr>
              <a:t>Programmet er utviklet av FutureFrogs AS i samarbeid med NHO Agder.</a:t>
            </a:r>
            <a:br>
              <a:rPr lang="no-NO" sz="1200" dirty="0">
                <a:latin typeface="Calibri"/>
                <a:ea typeface="Calibri"/>
                <a:cs typeface="Calibri"/>
                <a:sym typeface="Calibri"/>
              </a:rPr>
            </a:br>
            <a:endParaRPr sz="1200" dirty="0">
              <a:latin typeface="Calibri"/>
              <a:ea typeface="Calibri"/>
              <a:cs typeface="Calibri"/>
              <a:sym typeface="Calibri"/>
            </a:endParaRPr>
          </a:p>
          <a:p>
            <a:pPr marL="171450" marR="0" lvl="0" indent="-171450" algn="l" rtl="0">
              <a:spcBef>
                <a:spcPts val="0"/>
              </a:spcBef>
              <a:spcAft>
                <a:spcPts val="0"/>
              </a:spcAft>
              <a:buClr>
                <a:srgbClr val="812926"/>
              </a:buClr>
              <a:buSzPts val="1200"/>
              <a:buFont typeface="Noto Sans Symbols"/>
              <a:buChar char="▪"/>
            </a:pPr>
            <a:r>
              <a:rPr lang="no-NO" sz="1200" dirty="0">
                <a:latin typeface="Calibri"/>
                <a:ea typeface="Calibri"/>
                <a:cs typeface="Calibri"/>
                <a:sym typeface="Calibri"/>
              </a:rPr>
              <a:t>På oppdrag fra Impact Hub Agder (IHA), og i samarbeid med Klimapartnere Agder, </a:t>
            </a:r>
            <a:r>
              <a:rPr lang="no-NO" sz="1200" b="1" dirty="0">
                <a:solidFill>
                  <a:srgbClr val="812926"/>
                </a:solidFill>
                <a:latin typeface="Calibri"/>
                <a:ea typeface="Calibri"/>
                <a:cs typeface="Calibri"/>
                <a:sym typeface="Calibri"/>
              </a:rPr>
              <a:t>er programmet nå tilpasset små og mellomstore bedrifte</a:t>
            </a:r>
            <a:r>
              <a:rPr lang="no-NO" sz="1200" dirty="0">
                <a:solidFill>
                  <a:srgbClr val="812926"/>
                </a:solidFill>
                <a:latin typeface="Calibri"/>
                <a:ea typeface="Calibri"/>
                <a:cs typeface="Calibri"/>
                <a:sym typeface="Calibri"/>
              </a:rPr>
              <a:t>r</a:t>
            </a:r>
            <a:r>
              <a:rPr lang="no-NO" sz="1200" dirty="0">
                <a:latin typeface="Calibri"/>
                <a:ea typeface="Calibri"/>
                <a:cs typeface="Calibri"/>
                <a:sym typeface="Calibri"/>
              </a:rPr>
              <a:t>, og tilbys bedrifter i Arendal-regionen</a:t>
            </a:r>
            <a:r>
              <a:rPr lang="no-NO" sz="1200" dirty="0">
                <a:solidFill>
                  <a:srgbClr val="812926"/>
                </a:solidFill>
                <a:latin typeface="Calibri"/>
                <a:ea typeface="Calibri"/>
                <a:cs typeface="Calibri"/>
                <a:sym typeface="Calibri"/>
              </a:rPr>
              <a:t>.</a:t>
            </a:r>
            <a:br>
              <a:rPr lang="no-NO" sz="1200" dirty="0">
                <a:solidFill>
                  <a:srgbClr val="812926"/>
                </a:solidFill>
                <a:latin typeface="Calibri"/>
                <a:ea typeface="Calibri"/>
                <a:cs typeface="Calibri"/>
                <a:sym typeface="Calibri"/>
              </a:rPr>
            </a:br>
            <a:endParaRPr sz="1200" dirty="0">
              <a:solidFill>
                <a:srgbClr val="812926"/>
              </a:solidFill>
              <a:latin typeface="Calibri"/>
              <a:ea typeface="Calibri"/>
              <a:cs typeface="Calibri"/>
              <a:sym typeface="Calibri"/>
            </a:endParaRPr>
          </a:p>
          <a:p>
            <a:pPr marL="171450" marR="0" lvl="0" indent="-171450" algn="l" rtl="0">
              <a:spcBef>
                <a:spcPts val="0"/>
              </a:spcBef>
              <a:spcAft>
                <a:spcPts val="0"/>
              </a:spcAft>
              <a:buClr>
                <a:srgbClr val="812926"/>
              </a:buClr>
              <a:buSzPts val="1200"/>
              <a:buFont typeface="Noto Sans Symbols"/>
              <a:buChar char="▪"/>
            </a:pPr>
            <a:r>
              <a:rPr lang="no-NO" sz="1200" b="1" dirty="0">
                <a:solidFill>
                  <a:srgbClr val="812926"/>
                </a:solidFill>
                <a:latin typeface="Calibri"/>
                <a:ea typeface="Calibri"/>
                <a:cs typeface="Calibri"/>
                <a:sym typeface="Calibri"/>
              </a:rPr>
              <a:t>Programmet er praktisk rettet</a:t>
            </a:r>
            <a:r>
              <a:rPr lang="no-NO" sz="1200" dirty="0">
                <a:solidFill>
                  <a:srgbClr val="812926"/>
                </a:solidFill>
                <a:latin typeface="Calibri"/>
                <a:ea typeface="Calibri"/>
                <a:cs typeface="Calibri"/>
                <a:sym typeface="Calibri"/>
              </a:rPr>
              <a:t>, </a:t>
            </a:r>
            <a:r>
              <a:rPr lang="no-NO" sz="1200" dirty="0">
                <a:latin typeface="Calibri"/>
                <a:ea typeface="Calibri"/>
                <a:cs typeface="Calibri"/>
                <a:sym typeface="Calibri"/>
              </a:rPr>
              <a:t>og gir bedrifter et svært godt utgangspunkt for aktiv forretningsutvikling og innovasjon med mål om </a:t>
            </a:r>
            <a:r>
              <a:rPr lang="no-NO" sz="1200" b="1" dirty="0">
                <a:solidFill>
                  <a:srgbClr val="812926"/>
                </a:solidFill>
                <a:latin typeface="Calibri"/>
                <a:ea typeface="Calibri"/>
                <a:cs typeface="Calibri"/>
                <a:sym typeface="Calibri"/>
              </a:rPr>
              <a:t>økt bærekraft og økt konkurransekraft.</a:t>
            </a:r>
            <a:r>
              <a:rPr lang="no-NO" sz="1200" dirty="0">
                <a:solidFill>
                  <a:srgbClr val="812926"/>
                </a:solidFill>
                <a:latin typeface="Calibri"/>
                <a:ea typeface="Calibri"/>
                <a:cs typeface="Calibri"/>
                <a:sym typeface="Calibri"/>
              </a:rPr>
              <a:t> </a:t>
            </a:r>
            <a:br>
              <a:rPr lang="no-NO" sz="1200" dirty="0">
                <a:solidFill>
                  <a:srgbClr val="812926"/>
                </a:solidFill>
                <a:latin typeface="Calibri"/>
                <a:ea typeface="Calibri"/>
                <a:cs typeface="Calibri"/>
                <a:sym typeface="Calibri"/>
              </a:rPr>
            </a:br>
            <a:endParaRPr sz="1200" dirty="0">
              <a:latin typeface="Calibri"/>
              <a:ea typeface="Calibri"/>
              <a:cs typeface="Calibri"/>
              <a:sym typeface="Calibri"/>
            </a:endParaRPr>
          </a:p>
          <a:p>
            <a:pPr marL="45720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86" name="Google Shape;86;p1"/>
          <p:cNvSpPr txBox="1"/>
          <p:nvPr/>
        </p:nvSpPr>
        <p:spPr>
          <a:xfrm>
            <a:off x="3159575" y="1752075"/>
            <a:ext cx="2705400" cy="5013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1500" b="1" dirty="0">
                <a:latin typeface="Calibri"/>
                <a:ea typeface="Calibri"/>
                <a:cs typeface="Calibri"/>
                <a:sym typeface="Calibri"/>
              </a:rPr>
              <a:t>Formålet med programmet:</a:t>
            </a:r>
            <a:br>
              <a:rPr lang="no-NO" sz="1800" dirty="0">
                <a:latin typeface="Calibri"/>
                <a:ea typeface="Calibri"/>
                <a:cs typeface="Calibri"/>
                <a:sym typeface="Calibri"/>
              </a:rPr>
            </a:br>
            <a:endParaRPr sz="8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no-NO" sz="1200" dirty="0">
                <a:solidFill>
                  <a:schemeClr val="dk1"/>
                </a:solidFill>
                <a:latin typeface="Calibri"/>
                <a:ea typeface="Calibri"/>
                <a:cs typeface="Calibri"/>
                <a:sym typeface="Calibri"/>
              </a:rPr>
              <a:t>GPS- Impact Hub er et prosjekt samarbeidsprosjekt mellom IHA, Klimapartnere</a:t>
            </a:r>
            <a:r>
              <a:rPr lang="nb-NO" sz="1200" dirty="0">
                <a:solidFill>
                  <a:schemeClr val="dk1"/>
                </a:solidFill>
                <a:latin typeface="Calibri"/>
                <a:ea typeface="Calibri"/>
                <a:cs typeface="Calibri"/>
                <a:sym typeface="Calibri"/>
              </a:rPr>
              <a:t>, Arendal Kommune og</a:t>
            </a:r>
            <a:r>
              <a:rPr lang="no-NO" sz="1200" dirty="0">
                <a:solidFill>
                  <a:schemeClr val="dk1"/>
                </a:solidFill>
                <a:latin typeface="Calibri"/>
                <a:ea typeface="Calibri"/>
                <a:cs typeface="Calibri"/>
                <a:sym typeface="Calibri"/>
              </a:rPr>
              <a:t> Arendal Næringsforening. </a:t>
            </a:r>
            <a:endParaRPr sz="1200" dirty="0">
              <a:solidFill>
                <a:schemeClr val="dk1"/>
              </a:solidFill>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no-NO" sz="1200" dirty="0">
                <a:solidFill>
                  <a:schemeClr val="dk1"/>
                </a:solidFill>
                <a:latin typeface="Calibri"/>
                <a:ea typeface="Calibri"/>
                <a:cs typeface="Calibri"/>
                <a:sym typeface="Calibri"/>
              </a:rPr>
              <a:t>Formålet med prosjektet er å støtte små og mellomstore bedrifter til å øke sin konkurransekraft gjennom omlegging til mer fremtidsrettet og bærekraftig drift.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rgbClr val="0F3A5F"/>
              </a:buClr>
              <a:buSzPts val="1200"/>
              <a:buFont typeface="Noto Sans Symbols"/>
              <a:buChar char="▪"/>
            </a:pPr>
            <a:r>
              <a:rPr lang="no-NO" sz="1200" dirty="0">
                <a:latin typeface="Calibri"/>
                <a:ea typeface="Calibri"/>
                <a:cs typeface="Calibri"/>
                <a:sym typeface="Calibri"/>
              </a:rPr>
              <a:t>Målgruppen er regionens</a:t>
            </a:r>
            <a:r>
              <a:rPr lang="no-NO" sz="1200" dirty="0">
                <a:solidFill>
                  <a:srgbClr val="812926"/>
                </a:solidFill>
                <a:latin typeface="Calibri"/>
                <a:ea typeface="Calibri"/>
                <a:cs typeface="Calibri"/>
                <a:sym typeface="Calibri"/>
              </a:rPr>
              <a:t> </a:t>
            </a:r>
            <a:r>
              <a:rPr lang="no-NO" sz="1200" b="1" dirty="0">
                <a:solidFill>
                  <a:srgbClr val="812926"/>
                </a:solidFill>
                <a:latin typeface="Calibri"/>
                <a:ea typeface="Calibri"/>
                <a:cs typeface="Calibri"/>
                <a:sym typeface="Calibri"/>
              </a:rPr>
              <a:t>små og mellomstore produksjonsbedrifter</a:t>
            </a:r>
            <a:r>
              <a:rPr lang="no-NO" sz="1200" dirty="0">
                <a:solidFill>
                  <a:srgbClr val="0F3A5F"/>
                </a:solidFill>
                <a:latin typeface="Calibri"/>
                <a:ea typeface="Calibri"/>
                <a:cs typeface="Calibri"/>
                <a:sym typeface="Calibri"/>
              </a:rPr>
              <a:t>, </a:t>
            </a:r>
            <a:r>
              <a:rPr lang="no-NO" sz="1200" dirty="0">
                <a:solidFill>
                  <a:schemeClr val="dk1"/>
                </a:solidFill>
                <a:latin typeface="Calibri"/>
                <a:ea typeface="Calibri"/>
                <a:cs typeface="Calibri"/>
                <a:sym typeface="Calibri"/>
              </a:rPr>
              <a:t>bedrifter fra alle bransjer kan melde seg på.  </a:t>
            </a:r>
            <a:endParaRPr sz="1200" dirty="0">
              <a:solidFill>
                <a:schemeClr val="dk1"/>
              </a:solidFill>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rgbClr val="0F3A5F"/>
              </a:buClr>
              <a:buSzPts val="1200"/>
              <a:buFont typeface="Noto Sans Symbols"/>
              <a:buChar char="▪"/>
            </a:pPr>
            <a:r>
              <a:rPr lang="no-NO" sz="1200" dirty="0">
                <a:solidFill>
                  <a:schemeClr val="dk1"/>
                </a:solidFill>
                <a:latin typeface="Calibri"/>
                <a:ea typeface="Calibri"/>
                <a:cs typeface="Calibri"/>
                <a:sym typeface="Calibri"/>
              </a:rPr>
              <a:t>Programmet gir deltakerne kunnskap og opplæring i e</a:t>
            </a:r>
            <a:r>
              <a:rPr lang="no-NO" sz="1200" b="1" dirty="0">
                <a:solidFill>
                  <a:srgbClr val="812926"/>
                </a:solidFill>
                <a:latin typeface="Calibri"/>
                <a:ea typeface="Calibri"/>
                <a:cs typeface="Calibri"/>
                <a:sym typeface="Calibri"/>
              </a:rPr>
              <a:t>ffektive, forskningsbaserte og praktiske verktøy </a:t>
            </a:r>
            <a:r>
              <a:rPr lang="no-NO" sz="1200" dirty="0">
                <a:solidFill>
                  <a:schemeClr val="dk1"/>
                </a:solidFill>
                <a:latin typeface="Calibri"/>
                <a:ea typeface="Calibri"/>
                <a:cs typeface="Calibri"/>
                <a:sym typeface="Calibri"/>
              </a:rPr>
              <a:t>for å utvikle lønnsomme bærekraftstrategier i egen bedrift.</a:t>
            </a:r>
            <a:endParaRPr sz="1200" dirty="0">
              <a:solidFill>
                <a:schemeClr val="dk1"/>
              </a:solidFill>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87" name="Google Shape;87;p1"/>
          <p:cNvSpPr txBox="1"/>
          <p:nvPr/>
        </p:nvSpPr>
        <p:spPr>
          <a:xfrm>
            <a:off x="6816650" y="2694050"/>
            <a:ext cx="4765200" cy="4071300"/>
          </a:xfrm>
          <a:prstGeom prst="rect">
            <a:avLst/>
          </a:prstGeom>
          <a:noFill/>
          <a:ln w="9525" cap="flat" cmpd="sng">
            <a:solidFill>
              <a:srgbClr val="81292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41B75E"/>
              </a:buClr>
              <a:buSzPts val="1100"/>
              <a:buFont typeface="Noto Sans Symbols"/>
              <a:buNone/>
            </a:pPr>
            <a:endParaRPr sz="800" dirty="0">
              <a:solidFill>
                <a:schemeClr val="dk1"/>
              </a:solidFill>
              <a:latin typeface="Calibri"/>
              <a:ea typeface="Calibri"/>
              <a:cs typeface="Calibri"/>
              <a:sym typeface="Calibri"/>
            </a:endParaRPr>
          </a:p>
          <a:p>
            <a:pPr marL="171450" marR="0" lvl="0" indent="-171450" algn="l" rtl="0">
              <a:spcBef>
                <a:spcPts val="0"/>
              </a:spcBef>
              <a:spcAft>
                <a:spcPts val="0"/>
              </a:spcAft>
              <a:buClr>
                <a:srgbClr val="0F3A5F"/>
              </a:buClr>
              <a:buSzPts val="1100"/>
              <a:buFont typeface="Noto Sans Symbols"/>
              <a:buChar char="▪"/>
            </a:pPr>
            <a:r>
              <a:rPr lang="no-NO" sz="1100" b="1" dirty="0">
                <a:solidFill>
                  <a:srgbClr val="0F3A5F"/>
                </a:solidFill>
                <a:latin typeface="Calibri"/>
                <a:ea typeface="Calibri"/>
                <a:cs typeface="Calibri"/>
                <a:sym typeface="Calibri"/>
              </a:rPr>
              <a:t>Nicolai Løvdal, programutvikler og hovedforeleser</a:t>
            </a:r>
            <a:r>
              <a:rPr lang="no-NO" sz="1100" dirty="0">
                <a:solidFill>
                  <a:srgbClr val="0F3A5F"/>
                </a:solidFill>
                <a:latin typeface="Calibri"/>
                <a:ea typeface="Calibri"/>
                <a:cs typeface="Calibri"/>
                <a:sym typeface="Calibri"/>
              </a:rPr>
              <a:t>- </a:t>
            </a:r>
            <a:r>
              <a:rPr lang="no-NO" sz="1104" dirty="0">
                <a:solidFill>
                  <a:schemeClr val="dk1"/>
                </a:solidFill>
                <a:latin typeface="Calibri"/>
                <a:ea typeface="Calibri"/>
                <a:cs typeface="Calibri"/>
                <a:sym typeface="Calibri"/>
              </a:rPr>
              <a:t>Nicolai har 15 års erfaring fra ulike roller i krysningspunktet mellom bærekraft, innovasjon og  entreprenørskap. Han har en doktorgrad på internasjonalt entreprenørskap innen miljøteknologi</a:t>
            </a:r>
            <a:r>
              <a:rPr lang="nb-NO" sz="1104" dirty="0">
                <a:solidFill>
                  <a:schemeClr val="dk1"/>
                </a:solidFill>
                <a:latin typeface="Calibri"/>
                <a:ea typeface="Calibri"/>
                <a:cs typeface="Calibri"/>
                <a:sym typeface="Calibri"/>
              </a:rPr>
              <a:t>. Nicolai har jobbet med flere av regionens største bedrifter, og vært strategisk rådgiver til offentlige institusjoner som Forskningsrådet og Utenriksdepartementet</a:t>
            </a:r>
            <a:r>
              <a:rPr lang="no-NO" sz="1104" dirty="0">
                <a:solidFill>
                  <a:schemeClr val="dk1"/>
                </a:solidFill>
                <a:latin typeface="Calibri"/>
                <a:ea typeface="Calibri"/>
                <a:cs typeface="Calibri"/>
                <a:sym typeface="Calibri"/>
              </a:rPr>
              <a:t>. I tillegg til hans arbeid i FutureFrogs er han førsteamanuensis ved Senter for Entreprenørskap, UiO</a:t>
            </a:r>
            <a:endParaRPr sz="1104"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704" dirty="0">
              <a:solidFill>
                <a:schemeClr val="dk1"/>
              </a:solidFill>
              <a:latin typeface="Calibri"/>
              <a:ea typeface="Calibri"/>
              <a:cs typeface="Calibri"/>
              <a:sym typeface="Calibri"/>
            </a:endParaRPr>
          </a:p>
          <a:p>
            <a:pPr marL="171450" marR="0" lvl="0" indent="-171450" algn="l" rtl="0">
              <a:spcBef>
                <a:spcPts val="0"/>
              </a:spcBef>
              <a:spcAft>
                <a:spcPts val="0"/>
              </a:spcAft>
              <a:buClr>
                <a:srgbClr val="0F3A5F"/>
              </a:buClr>
              <a:buSzPts val="1100"/>
              <a:buFont typeface="Noto Sans Symbols"/>
              <a:buChar char="▪"/>
            </a:pPr>
            <a:r>
              <a:rPr lang="no-NO" sz="1104" b="1" dirty="0">
                <a:solidFill>
                  <a:srgbClr val="0F3A5F"/>
                </a:solidFill>
                <a:latin typeface="Calibri"/>
                <a:ea typeface="Calibri"/>
                <a:cs typeface="Calibri"/>
                <a:sym typeface="Calibri"/>
              </a:rPr>
              <a:t>Arild Aspelund, programutvikler </a:t>
            </a:r>
            <a:r>
              <a:rPr lang="no-NO" sz="1104" dirty="0">
                <a:solidFill>
                  <a:srgbClr val="0F3A5F"/>
                </a:solidFill>
                <a:latin typeface="Calibri"/>
                <a:ea typeface="Calibri"/>
                <a:cs typeface="Calibri"/>
                <a:sym typeface="Calibri"/>
              </a:rPr>
              <a:t>- </a:t>
            </a:r>
            <a:r>
              <a:rPr lang="no-NO" sz="1104" dirty="0">
                <a:solidFill>
                  <a:schemeClr val="dk1"/>
                </a:solidFill>
                <a:latin typeface="Calibri"/>
                <a:ea typeface="Calibri"/>
                <a:cs typeface="Calibri"/>
                <a:sym typeface="Calibri"/>
              </a:rPr>
              <a:t>Professor ved Institutt for Industriell Økonomi og Teknologiledelse (IØT), NTNU. Arild forsker på bærekraft og konkurransekraft og er koordinator for IØT  strategiske forskningssatsning på Bærekraft. Programdirektør for Master of Technology  Management (MTM) som tilbys av NTNU og NHH i samarbeid  med ledende internasjonale universiteter</a:t>
            </a:r>
            <a:r>
              <a:rPr lang="no-NO" sz="1104" dirty="0">
                <a:solidFill>
                  <a:srgbClr val="0F3A5F"/>
                </a:solidFill>
                <a:latin typeface="Calibri"/>
                <a:ea typeface="Calibri"/>
                <a:cs typeface="Calibri"/>
                <a:sym typeface="Calibri"/>
              </a:rPr>
              <a:t>.</a:t>
            </a:r>
            <a:endParaRPr sz="1104" dirty="0">
              <a:solidFill>
                <a:srgbClr val="0F3A5F"/>
              </a:solidFill>
              <a:latin typeface="Calibri"/>
              <a:ea typeface="Calibri"/>
              <a:cs typeface="Calibri"/>
              <a:sym typeface="Calibri"/>
            </a:endParaRPr>
          </a:p>
          <a:p>
            <a:pPr marL="457200" marR="0" lvl="0" indent="0" algn="l" rtl="0">
              <a:spcBef>
                <a:spcPts val="0"/>
              </a:spcBef>
              <a:spcAft>
                <a:spcPts val="0"/>
              </a:spcAft>
              <a:buNone/>
            </a:pPr>
            <a:endParaRPr sz="704" dirty="0">
              <a:solidFill>
                <a:srgbClr val="0F3A5F"/>
              </a:solidFill>
              <a:latin typeface="Calibri"/>
              <a:ea typeface="Calibri"/>
              <a:cs typeface="Calibri"/>
              <a:sym typeface="Calibri"/>
            </a:endParaRPr>
          </a:p>
          <a:p>
            <a:pPr marL="171450" marR="0" lvl="0" indent="-171450" algn="l" rtl="0">
              <a:spcBef>
                <a:spcPts val="0"/>
              </a:spcBef>
              <a:spcAft>
                <a:spcPts val="0"/>
              </a:spcAft>
              <a:buClr>
                <a:srgbClr val="0F3A5F"/>
              </a:buClr>
              <a:buSzPts val="1100"/>
              <a:buFont typeface="Noto Sans Symbols"/>
              <a:buChar char="▪"/>
            </a:pPr>
            <a:r>
              <a:rPr lang="no-NO" sz="1100" b="1" dirty="0">
                <a:solidFill>
                  <a:srgbClr val="0F3A5F"/>
                </a:solidFill>
                <a:latin typeface="Calibri"/>
                <a:ea typeface="Calibri"/>
                <a:cs typeface="Calibri"/>
                <a:sym typeface="Calibri"/>
              </a:rPr>
              <a:t>Anette Stave Severinsen</a:t>
            </a:r>
            <a:r>
              <a:rPr lang="no-NO" sz="1100" dirty="0">
                <a:solidFill>
                  <a:srgbClr val="0F3A5F"/>
                </a:solidFill>
                <a:latin typeface="Calibri"/>
                <a:ea typeface="Calibri"/>
                <a:cs typeface="Calibri"/>
                <a:sym typeface="Calibri"/>
              </a:rPr>
              <a:t>– </a:t>
            </a:r>
            <a:r>
              <a:rPr lang="nb-NO" sz="1100" dirty="0">
                <a:solidFill>
                  <a:schemeClr val="dk1"/>
                </a:solidFill>
                <a:latin typeface="Calibri"/>
                <a:ea typeface="Calibri"/>
                <a:cs typeface="Calibri"/>
                <a:sym typeface="Calibri"/>
              </a:rPr>
              <a:t>Anette har utdannelse i Miljøledelse fra HiNT og er leder for Klimapartnere Agder. Hun har også mange år bak seg som seniorrådgiver i avdeling for Miljøfaglig utvikling i Stiftelsen Miljøfyrtårn, med klima- og miljøregnskap som verktøy.</a:t>
            </a:r>
          </a:p>
          <a:p>
            <a:pPr marL="171450" marR="0" lvl="0" indent="-171450" algn="l" rtl="0">
              <a:spcBef>
                <a:spcPts val="0"/>
              </a:spcBef>
              <a:spcAft>
                <a:spcPts val="0"/>
              </a:spcAft>
              <a:buClr>
                <a:srgbClr val="0F3A5F"/>
              </a:buClr>
              <a:buSzPts val="1100"/>
              <a:buFont typeface="Noto Sans Symbols"/>
              <a:buChar char="▪"/>
            </a:pPr>
            <a:endParaRPr sz="800" dirty="0">
              <a:solidFill>
                <a:schemeClr val="dk1"/>
              </a:solidFill>
            </a:endParaRPr>
          </a:p>
          <a:p>
            <a:pPr marL="171450" marR="0" lvl="0" indent="-171450" algn="l" rtl="0">
              <a:spcBef>
                <a:spcPts val="0"/>
              </a:spcBef>
              <a:spcAft>
                <a:spcPts val="0"/>
              </a:spcAft>
              <a:buClr>
                <a:srgbClr val="0F3A5F"/>
              </a:buClr>
              <a:buSzPts val="1100"/>
              <a:buFont typeface="Noto Sans Symbols"/>
              <a:buChar char="▪"/>
            </a:pPr>
            <a:r>
              <a:rPr lang="no-NO" sz="1100" b="1" dirty="0">
                <a:solidFill>
                  <a:srgbClr val="0F3A5F"/>
                </a:solidFill>
                <a:latin typeface="Calibri"/>
                <a:ea typeface="Calibri"/>
                <a:cs typeface="Calibri"/>
                <a:sym typeface="Calibri"/>
              </a:rPr>
              <a:t>Karen Landmark  - </a:t>
            </a:r>
            <a:r>
              <a:rPr lang="no-NO" sz="1100" dirty="0">
                <a:latin typeface="Calibri"/>
                <a:ea typeface="Calibri"/>
                <a:cs typeface="Calibri"/>
                <a:sym typeface="Calibri"/>
              </a:rPr>
              <a:t>Karen jobber som Manager Business Development and Energy Systems i energiselskapet Greenstat AS. Hun en Ph.D. i bærekraftig omstilling og har lang erfaring med å implementere bærekraft i store og små bedrifter både regionalt, nasjonalt og internasjonalt.</a:t>
            </a:r>
            <a:endParaRPr sz="1100" dirty="0">
              <a:latin typeface="Calibri"/>
              <a:ea typeface="Calibri"/>
              <a:cs typeface="Calibri"/>
              <a:sym typeface="Calibri"/>
            </a:endParaRPr>
          </a:p>
          <a:p>
            <a:pPr marL="457200" marR="0" lvl="0" indent="0" algn="l" rtl="0">
              <a:spcBef>
                <a:spcPts val="0"/>
              </a:spcBef>
              <a:spcAft>
                <a:spcPts val="0"/>
              </a:spcAft>
              <a:buNone/>
            </a:pPr>
            <a:endParaRPr sz="1100" dirty="0">
              <a:latin typeface="Calibri"/>
              <a:ea typeface="Calibri"/>
              <a:cs typeface="Calibri"/>
              <a:sym typeface="Calibri"/>
            </a:endParaRPr>
          </a:p>
          <a:p>
            <a:pPr marL="171450" marR="0" lvl="0" indent="-101600" algn="l" rtl="0">
              <a:spcBef>
                <a:spcPts val="0"/>
              </a:spcBef>
              <a:spcAft>
                <a:spcPts val="0"/>
              </a:spcAft>
              <a:buClr>
                <a:srgbClr val="41B75E"/>
              </a:buClr>
              <a:buSzPts val="1100"/>
              <a:buFont typeface="Noto Sans Symbols"/>
              <a:buNone/>
            </a:pPr>
            <a:endParaRPr sz="1100" dirty="0">
              <a:solidFill>
                <a:srgbClr val="0F3A5F"/>
              </a:solidFill>
              <a:latin typeface="Calibri"/>
              <a:ea typeface="Calibri"/>
              <a:cs typeface="Calibri"/>
              <a:sym typeface="Calibri"/>
            </a:endParaRPr>
          </a:p>
          <a:p>
            <a:pPr marL="0" marR="0" lvl="0" indent="0" algn="l" rtl="0">
              <a:spcBef>
                <a:spcPts val="0"/>
              </a:spcBef>
              <a:spcAft>
                <a:spcPts val="0"/>
              </a:spcAft>
              <a:buNone/>
            </a:pPr>
            <a:endParaRPr dirty="0">
              <a:solidFill>
                <a:srgbClr val="0F3A5F"/>
              </a:solidFill>
            </a:endParaRPr>
          </a:p>
        </p:txBody>
      </p:sp>
      <p:sp>
        <p:nvSpPr>
          <p:cNvPr id="88" name="Google Shape;88;p1"/>
          <p:cNvSpPr txBox="1"/>
          <p:nvPr/>
        </p:nvSpPr>
        <p:spPr>
          <a:xfrm>
            <a:off x="196566" y="1249626"/>
            <a:ext cx="4293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2000" b="1">
                <a:solidFill>
                  <a:srgbClr val="812926"/>
                </a:solidFill>
                <a:latin typeface="Calibri"/>
                <a:ea typeface="Calibri"/>
                <a:cs typeface="Calibri"/>
                <a:sym typeface="Calibri"/>
              </a:rPr>
              <a:t>Grønn konkurransekraft for din bedrift</a:t>
            </a:r>
            <a:endParaRPr b="1">
              <a:solidFill>
                <a:srgbClr val="812926"/>
              </a:solidFill>
            </a:endParaRPr>
          </a:p>
        </p:txBody>
      </p:sp>
      <p:grpSp>
        <p:nvGrpSpPr>
          <p:cNvPr id="89" name="Google Shape;89;p1"/>
          <p:cNvGrpSpPr/>
          <p:nvPr/>
        </p:nvGrpSpPr>
        <p:grpSpPr>
          <a:xfrm>
            <a:off x="6577625" y="247375"/>
            <a:ext cx="4547025" cy="1288404"/>
            <a:chOff x="6101725" y="130750"/>
            <a:chExt cx="4547025" cy="1288404"/>
          </a:xfrm>
        </p:grpSpPr>
        <p:pic>
          <p:nvPicPr>
            <p:cNvPr id="90" name="Google Shape;90;p1"/>
            <p:cNvPicPr preferRelativeResize="0"/>
            <p:nvPr/>
          </p:nvPicPr>
          <p:blipFill>
            <a:blip r:embed="rId3">
              <a:alphaModFix/>
            </a:blip>
            <a:stretch>
              <a:fillRect/>
            </a:stretch>
          </p:blipFill>
          <p:spPr>
            <a:xfrm>
              <a:off x="6101725" y="152400"/>
              <a:ext cx="980525" cy="1258850"/>
            </a:xfrm>
            <a:prstGeom prst="rect">
              <a:avLst/>
            </a:prstGeom>
            <a:noFill/>
            <a:ln>
              <a:noFill/>
            </a:ln>
          </p:spPr>
        </p:pic>
        <p:pic>
          <p:nvPicPr>
            <p:cNvPr id="91" name="Google Shape;91;p1"/>
            <p:cNvPicPr preferRelativeResize="0"/>
            <p:nvPr/>
          </p:nvPicPr>
          <p:blipFill>
            <a:blip r:embed="rId4">
              <a:alphaModFix/>
            </a:blip>
            <a:stretch>
              <a:fillRect/>
            </a:stretch>
          </p:blipFill>
          <p:spPr>
            <a:xfrm>
              <a:off x="7234650" y="152400"/>
              <a:ext cx="1038234" cy="1258850"/>
            </a:xfrm>
            <a:prstGeom prst="rect">
              <a:avLst/>
            </a:prstGeom>
            <a:noFill/>
            <a:ln>
              <a:noFill/>
            </a:ln>
          </p:spPr>
        </p:pic>
        <p:pic>
          <p:nvPicPr>
            <p:cNvPr id="92" name="Google Shape;92;p1"/>
            <p:cNvPicPr preferRelativeResize="0"/>
            <p:nvPr/>
          </p:nvPicPr>
          <p:blipFill>
            <a:blip r:embed="rId5">
              <a:alphaModFix/>
            </a:blip>
            <a:stretch>
              <a:fillRect/>
            </a:stretch>
          </p:blipFill>
          <p:spPr>
            <a:xfrm>
              <a:off x="8451438" y="144488"/>
              <a:ext cx="980525" cy="1274666"/>
            </a:xfrm>
            <a:prstGeom prst="rect">
              <a:avLst/>
            </a:prstGeom>
            <a:noFill/>
            <a:ln>
              <a:noFill/>
            </a:ln>
          </p:spPr>
        </p:pic>
        <p:pic>
          <p:nvPicPr>
            <p:cNvPr id="93" name="Google Shape;93;p1"/>
            <p:cNvPicPr preferRelativeResize="0"/>
            <p:nvPr/>
          </p:nvPicPr>
          <p:blipFill rotWithShape="1">
            <a:blip r:embed="rId6">
              <a:alphaModFix/>
            </a:blip>
            <a:srcRect l="12206" r="13227"/>
            <a:stretch/>
          </p:blipFill>
          <p:spPr>
            <a:xfrm>
              <a:off x="9610525" y="130750"/>
              <a:ext cx="1038225" cy="1274986"/>
            </a:xfrm>
            <a:prstGeom prst="rect">
              <a:avLst/>
            </a:prstGeom>
            <a:noFill/>
            <a:ln>
              <a:noFill/>
            </a:ln>
          </p:spPr>
        </p:pic>
      </p:grpSp>
      <p:pic>
        <p:nvPicPr>
          <p:cNvPr id="94" name="Google Shape;94;p1"/>
          <p:cNvPicPr preferRelativeResize="0"/>
          <p:nvPr/>
        </p:nvPicPr>
        <p:blipFill>
          <a:blip r:embed="rId7">
            <a:alphaModFix/>
          </a:blip>
          <a:stretch>
            <a:fillRect/>
          </a:stretch>
        </p:blipFill>
        <p:spPr>
          <a:xfrm>
            <a:off x="7333373" y="1649825"/>
            <a:ext cx="686600" cy="913500"/>
          </a:xfrm>
          <a:prstGeom prst="rect">
            <a:avLst/>
          </a:prstGeom>
          <a:noFill/>
          <a:ln>
            <a:noFill/>
          </a:ln>
        </p:spPr>
      </p:pic>
      <p:pic>
        <p:nvPicPr>
          <p:cNvPr id="95" name="Google Shape;95;p1"/>
          <p:cNvPicPr preferRelativeResize="0"/>
          <p:nvPr/>
        </p:nvPicPr>
        <p:blipFill>
          <a:blip r:embed="rId8">
            <a:alphaModFix/>
          </a:blip>
          <a:stretch>
            <a:fillRect/>
          </a:stretch>
        </p:blipFill>
        <p:spPr>
          <a:xfrm>
            <a:off x="8963725" y="1588375"/>
            <a:ext cx="913500" cy="913500"/>
          </a:xfrm>
          <a:prstGeom prst="rect">
            <a:avLst/>
          </a:prstGeom>
          <a:noFill/>
          <a:ln>
            <a:noFill/>
          </a:ln>
        </p:spPr>
      </p:pic>
      <p:pic>
        <p:nvPicPr>
          <p:cNvPr id="96" name="Google Shape;96;p1"/>
          <p:cNvPicPr preferRelativeResize="0"/>
          <p:nvPr/>
        </p:nvPicPr>
        <p:blipFill>
          <a:blip r:embed="rId9">
            <a:alphaModFix/>
          </a:blip>
          <a:stretch>
            <a:fillRect/>
          </a:stretch>
        </p:blipFill>
        <p:spPr>
          <a:xfrm>
            <a:off x="10119650" y="1588375"/>
            <a:ext cx="913500" cy="913500"/>
          </a:xfrm>
          <a:prstGeom prst="rect">
            <a:avLst/>
          </a:prstGeom>
          <a:noFill/>
          <a:ln>
            <a:noFill/>
          </a:ln>
        </p:spPr>
      </p:pic>
      <p:grpSp>
        <p:nvGrpSpPr>
          <p:cNvPr id="97" name="Google Shape;97;p1"/>
          <p:cNvGrpSpPr/>
          <p:nvPr/>
        </p:nvGrpSpPr>
        <p:grpSpPr>
          <a:xfrm>
            <a:off x="196575" y="134000"/>
            <a:ext cx="5668411" cy="913500"/>
            <a:chOff x="196575" y="134000"/>
            <a:chExt cx="5668411" cy="913500"/>
          </a:xfrm>
        </p:grpSpPr>
        <p:pic>
          <p:nvPicPr>
            <p:cNvPr id="98" name="Google Shape;98;p1"/>
            <p:cNvPicPr preferRelativeResize="0"/>
            <p:nvPr/>
          </p:nvPicPr>
          <p:blipFill>
            <a:blip r:embed="rId10">
              <a:alphaModFix/>
            </a:blip>
            <a:stretch>
              <a:fillRect/>
            </a:stretch>
          </p:blipFill>
          <p:spPr>
            <a:xfrm>
              <a:off x="1374723" y="134000"/>
              <a:ext cx="1999192" cy="911400"/>
            </a:xfrm>
            <a:prstGeom prst="rect">
              <a:avLst/>
            </a:prstGeom>
            <a:noFill/>
            <a:ln>
              <a:noFill/>
            </a:ln>
          </p:spPr>
        </p:pic>
        <p:pic>
          <p:nvPicPr>
            <p:cNvPr id="99" name="Google Shape;99;p1"/>
            <p:cNvPicPr preferRelativeResize="0"/>
            <p:nvPr/>
          </p:nvPicPr>
          <p:blipFill>
            <a:blip r:embed="rId11">
              <a:alphaModFix/>
            </a:blip>
            <a:stretch>
              <a:fillRect/>
            </a:stretch>
          </p:blipFill>
          <p:spPr>
            <a:xfrm>
              <a:off x="196575" y="134000"/>
              <a:ext cx="913499" cy="911392"/>
            </a:xfrm>
            <a:prstGeom prst="rect">
              <a:avLst/>
            </a:prstGeom>
            <a:noFill/>
            <a:ln>
              <a:noFill/>
            </a:ln>
          </p:spPr>
        </p:pic>
        <p:pic>
          <p:nvPicPr>
            <p:cNvPr id="100" name="Google Shape;100;p1" descr="K:\Ai\UNESCO\11 Informasjon\Logo og bruk\Riktig-logo\Logo_UNESCO.jpg"/>
            <p:cNvPicPr preferRelativeResize="0"/>
            <p:nvPr/>
          </p:nvPicPr>
          <p:blipFill>
            <a:blip r:embed="rId12">
              <a:alphaModFix/>
            </a:blip>
            <a:stretch>
              <a:fillRect/>
            </a:stretch>
          </p:blipFill>
          <p:spPr>
            <a:xfrm>
              <a:off x="3611000" y="134000"/>
              <a:ext cx="2253986" cy="9135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
          <p:cNvPicPr preferRelativeResize="0"/>
          <p:nvPr/>
        </p:nvPicPr>
        <p:blipFill rotWithShape="1">
          <a:blip r:embed="rId3">
            <a:alphaModFix/>
          </a:blip>
          <a:srcRect/>
          <a:stretch/>
        </p:blipFill>
        <p:spPr>
          <a:xfrm>
            <a:off x="7850399" y="5734875"/>
            <a:ext cx="2370220" cy="950941"/>
          </a:xfrm>
          <a:prstGeom prst="rect">
            <a:avLst/>
          </a:prstGeom>
          <a:noFill/>
          <a:ln>
            <a:noFill/>
          </a:ln>
        </p:spPr>
      </p:pic>
      <p:sp>
        <p:nvSpPr>
          <p:cNvPr id="106" name="Google Shape;106;p2"/>
          <p:cNvSpPr txBox="1"/>
          <p:nvPr/>
        </p:nvSpPr>
        <p:spPr>
          <a:xfrm>
            <a:off x="430517" y="1428452"/>
            <a:ext cx="2607900" cy="3447057"/>
          </a:xfrm>
          <a:prstGeom prst="rect">
            <a:avLst/>
          </a:prstGeom>
          <a:noFill/>
          <a:ln w="9525" cap="flat" cmpd="sng">
            <a:solidFill>
              <a:srgbClr val="0F3A5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no-NO" sz="1400" b="1" dirty="0">
                <a:solidFill>
                  <a:srgbClr val="812926"/>
                </a:solidFill>
                <a:latin typeface="Calibri"/>
                <a:ea typeface="Calibri"/>
                <a:cs typeface="Calibri"/>
                <a:sym typeface="Calibri"/>
              </a:rPr>
              <a:t>Aktiviteter</a:t>
            </a:r>
            <a:endParaRPr dirty="0">
              <a:solidFill>
                <a:srgbClr val="812926"/>
              </a:solidFill>
            </a:endParaRPr>
          </a:p>
          <a:p>
            <a:pPr marL="285750" marR="0" lvl="0" indent="-209550" algn="l" rtl="0">
              <a:spcBef>
                <a:spcPts val="0"/>
              </a:spcBef>
              <a:spcAft>
                <a:spcPts val="0"/>
              </a:spcAft>
              <a:buClr>
                <a:srgbClr val="41B75E"/>
              </a:buClr>
              <a:buSzPts val="1200"/>
              <a:buFont typeface="Noto Sans Symbols"/>
              <a:buNone/>
            </a:pPr>
            <a:endParaRPr sz="1200" dirty="0">
              <a:solidFill>
                <a:srgbClr val="812926"/>
              </a:solidFill>
              <a:latin typeface="Calibri"/>
              <a:ea typeface="Calibri"/>
              <a:cs typeface="Calibri"/>
              <a:sym typeface="Calibri"/>
            </a:endParaRPr>
          </a:p>
          <a:p>
            <a:pPr marL="285750" marR="0" lvl="0" indent="-285750" algn="l" rtl="0">
              <a:spcBef>
                <a:spcPts val="0"/>
              </a:spcBef>
              <a:spcAft>
                <a:spcPts val="0"/>
              </a:spcAft>
              <a:buClr>
                <a:srgbClr val="812926"/>
              </a:buClr>
              <a:buSzPts val="1200"/>
              <a:buFont typeface="Noto Sans Symbols"/>
              <a:buChar char="▪"/>
            </a:pPr>
            <a:r>
              <a:rPr lang="no-NO" sz="1200" dirty="0">
                <a:solidFill>
                  <a:schemeClr val="dk1"/>
                </a:solidFill>
                <a:latin typeface="Calibri"/>
                <a:ea typeface="Calibri"/>
                <a:cs typeface="Calibri"/>
                <a:sym typeface="Calibri"/>
              </a:rPr>
              <a:t>5-10</a:t>
            </a:r>
            <a:r>
              <a:rPr lang="no-NO" sz="1200" dirty="0">
                <a:latin typeface="Calibri"/>
                <a:ea typeface="Calibri"/>
                <a:cs typeface="Calibri"/>
                <a:sym typeface="Calibri"/>
              </a:rPr>
              <a:t> bedrifter deltar i prosjektet.</a:t>
            </a:r>
            <a:endParaRPr dirty="0"/>
          </a:p>
          <a:p>
            <a:pPr marL="285750" marR="0" lvl="0" indent="-209550" algn="l" rtl="0">
              <a:spcBef>
                <a:spcPts val="0"/>
              </a:spcBef>
              <a:spcAft>
                <a:spcPts val="0"/>
              </a:spcAft>
              <a:buClr>
                <a:srgbClr val="41B75E"/>
              </a:buClr>
              <a:buSzPts val="1200"/>
              <a:buFont typeface="Noto Sans Symbols"/>
              <a:buNone/>
            </a:pPr>
            <a:endParaRPr sz="1200" dirty="0">
              <a:latin typeface="Calibri"/>
              <a:ea typeface="Calibri"/>
              <a:cs typeface="Calibri"/>
              <a:sym typeface="Calibri"/>
            </a:endParaRPr>
          </a:p>
          <a:p>
            <a:pPr marL="285750" marR="0" lvl="0" indent="-285750" algn="l" rtl="0">
              <a:spcBef>
                <a:spcPts val="0"/>
              </a:spcBef>
              <a:spcAft>
                <a:spcPts val="0"/>
              </a:spcAft>
              <a:buClr>
                <a:srgbClr val="980000"/>
              </a:buClr>
              <a:buSzPts val="1200"/>
              <a:buFont typeface="Noto Sans Symbols"/>
              <a:buChar char="▪"/>
            </a:pPr>
            <a:r>
              <a:rPr lang="no-NO" sz="1200" dirty="0">
                <a:latin typeface="Calibri"/>
                <a:ea typeface="Calibri"/>
                <a:cs typeface="Calibri"/>
                <a:sym typeface="Calibri"/>
              </a:rPr>
              <a:t>6 ettermiddagssamlinger à 3 timer våren 2021. Kurset går intensivt over </a:t>
            </a:r>
            <a:r>
              <a:rPr lang="nb-NO" sz="1200" dirty="0">
                <a:latin typeface="Calibri"/>
                <a:ea typeface="Calibri"/>
                <a:cs typeface="Calibri"/>
                <a:sym typeface="Calibri"/>
              </a:rPr>
              <a:t>6</a:t>
            </a:r>
            <a:r>
              <a:rPr lang="no-NO" sz="1200" dirty="0">
                <a:latin typeface="Calibri"/>
                <a:ea typeface="Calibri"/>
                <a:cs typeface="Calibri"/>
                <a:sym typeface="Calibri"/>
              </a:rPr>
              <a:t> uker </a:t>
            </a:r>
            <a:r>
              <a:rPr lang="nb-NO" sz="1200" dirty="0">
                <a:latin typeface="Calibri"/>
                <a:ea typeface="Calibri"/>
                <a:cs typeface="Calibri"/>
                <a:sym typeface="Calibri"/>
              </a:rPr>
              <a:t>fra</a:t>
            </a:r>
            <a:r>
              <a:rPr lang="no-NO" sz="1200" dirty="0">
                <a:latin typeface="Calibri"/>
                <a:ea typeface="Calibri"/>
                <a:cs typeface="Calibri"/>
                <a:sym typeface="Calibri"/>
              </a:rPr>
              <a:t> april </a:t>
            </a:r>
            <a:r>
              <a:rPr lang="nb-NO" sz="1200" dirty="0">
                <a:latin typeface="Calibri"/>
                <a:ea typeface="Calibri"/>
                <a:cs typeface="Calibri"/>
                <a:sym typeface="Calibri"/>
              </a:rPr>
              <a:t>til juni</a:t>
            </a:r>
            <a:r>
              <a:rPr lang="no-NO" sz="1200" dirty="0">
                <a:latin typeface="Calibri"/>
                <a:ea typeface="Calibri"/>
                <a:cs typeface="Calibri"/>
                <a:sym typeface="Calibri"/>
              </a:rPr>
              <a:t>, med en oppfølgingssamling i </a:t>
            </a:r>
            <a:r>
              <a:rPr lang="nb-NO" sz="1200" dirty="0">
                <a:latin typeface="Calibri"/>
                <a:ea typeface="Calibri"/>
                <a:cs typeface="Calibri"/>
                <a:sym typeface="Calibri"/>
              </a:rPr>
              <a:t>august</a:t>
            </a:r>
            <a:r>
              <a:rPr lang="no-NO" sz="1200" dirty="0">
                <a:latin typeface="Calibri"/>
                <a:ea typeface="Calibri"/>
                <a:cs typeface="Calibri"/>
                <a:sym typeface="Calibri"/>
              </a:rPr>
              <a:t>.</a:t>
            </a:r>
            <a:endParaRPr dirty="0"/>
          </a:p>
          <a:p>
            <a:pPr marL="285750" marR="0" lvl="0" indent="-209550" algn="l" rtl="0">
              <a:spcBef>
                <a:spcPts val="0"/>
              </a:spcBef>
              <a:spcAft>
                <a:spcPts val="0"/>
              </a:spcAft>
              <a:buClr>
                <a:srgbClr val="41B75E"/>
              </a:buClr>
              <a:buSzPts val="1200"/>
              <a:buFont typeface="Noto Sans Symbols"/>
              <a:buNone/>
            </a:pPr>
            <a:endParaRPr sz="1200" dirty="0">
              <a:solidFill>
                <a:srgbClr val="812926"/>
              </a:solidFill>
              <a:latin typeface="Calibri"/>
              <a:ea typeface="Calibri"/>
              <a:cs typeface="Calibri"/>
              <a:sym typeface="Calibri"/>
            </a:endParaRPr>
          </a:p>
          <a:p>
            <a:pPr marL="285750" marR="0" lvl="0" indent="-285750" algn="l" rtl="0">
              <a:spcBef>
                <a:spcPts val="0"/>
              </a:spcBef>
              <a:spcAft>
                <a:spcPts val="0"/>
              </a:spcAft>
              <a:buClr>
                <a:srgbClr val="812926"/>
              </a:buClr>
              <a:buSzPts val="1200"/>
              <a:buFont typeface="Noto Sans Symbols"/>
              <a:buChar char="▪"/>
            </a:pPr>
            <a:r>
              <a:rPr lang="no-NO" sz="1200" dirty="0">
                <a:latin typeface="Calibri"/>
                <a:ea typeface="Calibri"/>
                <a:cs typeface="Calibri"/>
                <a:sym typeface="Calibri"/>
              </a:rPr>
              <a:t>Samlingene vil bli holdt i lokalene</a:t>
            </a:r>
            <a:br>
              <a:rPr lang="no-NO" sz="1200" dirty="0">
                <a:latin typeface="Calibri"/>
                <a:ea typeface="Calibri"/>
                <a:cs typeface="Calibri"/>
                <a:sym typeface="Calibri"/>
              </a:rPr>
            </a:br>
            <a:r>
              <a:rPr lang="no-NO" sz="1200" dirty="0">
                <a:latin typeface="Calibri"/>
                <a:ea typeface="Calibri"/>
                <a:cs typeface="Calibri"/>
                <a:sym typeface="Calibri"/>
              </a:rPr>
              <a:t>til Impact Hub Agder - Arendal.</a:t>
            </a:r>
            <a:endParaRPr dirty="0"/>
          </a:p>
          <a:p>
            <a:pPr marL="285750" marR="0" lvl="0" indent="-209550" algn="l" rtl="0">
              <a:spcBef>
                <a:spcPts val="0"/>
              </a:spcBef>
              <a:spcAft>
                <a:spcPts val="0"/>
              </a:spcAft>
              <a:buClr>
                <a:srgbClr val="41B75E"/>
              </a:buClr>
              <a:buSzPts val="1200"/>
              <a:buFont typeface="Noto Sans Symbols"/>
              <a:buNone/>
            </a:pPr>
            <a:endParaRPr sz="1200" dirty="0">
              <a:solidFill>
                <a:srgbClr val="812926"/>
              </a:solidFill>
              <a:latin typeface="Calibri"/>
              <a:ea typeface="Calibri"/>
              <a:cs typeface="Calibri"/>
              <a:sym typeface="Calibri"/>
            </a:endParaRPr>
          </a:p>
          <a:p>
            <a:pPr marL="285750" marR="0" lvl="0" indent="-285750" algn="l" rtl="0">
              <a:spcBef>
                <a:spcPts val="0"/>
              </a:spcBef>
              <a:spcAft>
                <a:spcPts val="0"/>
              </a:spcAft>
              <a:buClr>
                <a:srgbClr val="812926"/>
              </a:buClr>
              <a:buSzPts val="1200"/>
              <a:buFont typeface="Noto Sans Symbols"/>
              <a:buChar char="▪"/>
            </a:pPr>
            <a:r>
              <a:rPr lang="no-NO" sz="1200" dirty="0">
                <a:latin typeface="Calibri"/>
                <a:ea typeface="Calibri"/>
                <a:cs typeface="Calibri"/>
                <a:sym typeface="Calibri"/>
              </a:rPr>
              <a:t>Kunnskapsmoduler med teori og forskningsbaserte verktøy innen bærekraftig forretningsutvikling.</a:t>
            </a:r>
            <a:endParaRPr dirty="0"/>
          </a:p>
          <a:p>
            <a:pPr marL="171450" marR="0" lvl="0" indent="-95250" algn="l" rtl="0">
              <a:spcBef>
                <a:spcPts val="0"/>
              </a:spcBef>
              <a:spcAft>
                <a:spcPts val="0"/>
              </a:spcAft>
              <a:buClr>
                <a:srgbClr val="41B75E"/>
              </a:buClr>
              <a:buSzPts val="1200"/>
              <a:buFont typeface="Noto Sans Symbols"/>
              <a:buNone/>
            </a:pPr>
            <a:endParaRPr sz="1200" dirty="0">
              <a:solidFill>
                <a:srgbClr val="812926"/>
              </a:solidFill>
              <a:latin typeface="Calibri"/>
              <a:ea typeface="Calibri"/>
              <a:cs typeface="Calibri"/>
              <a:sym typeface="Calibri"/>
            </a:endParaRPr>
          </a:p>
          <a:p>
            <a:pPr marL="285750" marR="0" lvl="0" indent="-285750" algn="l" rtl="0">
              <a:spcBef>
                <a:spcPts val="0"/>
              </a:spcBef>
              <a:spcAft>
                <a:spcPts val="0"/>
              </a:spcAft>
              <a:buClr>
                <a:srgbClr val="812926"/>
              </a:buClr>
              <a:buSzPts val="1200"/>
              <a:buFont typeface="Noto Sans Symbols"/>
              <a:buChar char="▪"/>
            </a:pPr>
            <a:r>
              <a:rPr lang="no-NO" sz="1200" dirty="0">
                <a:latin typeface="Calibri"/>
                <a:ea typeface="Calibri"/>
                <a:cs typeface="Calibri"/>
                <a:sym typeface="Calibri"/>
              </a:rPr>
              <a:t>Synergi og læring mellom deltakerne.</a:t>
            </a:r>
            <a:endParaRPr dirty="0"/>
          </a:p>
        </p:txBody>
      </p:sp>
      <p:sp>
        <p:nvSpPr>
          <p:cNvPr id="107" name="Google Shape;107;p2"/>
          <p:cNvSpPr txBox="1"/>
          <p:nvPr/>
        </p:nvSpPr>
        <p:spPr>
          <a:xfrm>
            <a:off x="3253004" y="1136240"/>
            <a:ext cx="3942000" cy="5496300"/>
          </a:xfrm>
          <a:prstGeom prst="rect">
            <a:avLst/>
          </a:prstGeom>
          <a:noFill/>
          <a:ln w="9525" cap="flat" cmpd="sng">
            <a:solidFill>
              <a:srgbClr val="81292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no-NO" sz="1400" b="1" dirty="0">
                <a:solidFill>
                  <a:srgbClr val="0F3A5F"/>
                </a:solidFill>
                <a:latin typeface="Calibri"/>
                <a:ea typeface="Calibri"/>
                <a:cs typeface="Calibri"/>
                <a:sym typeface="Calibri"/>
              </a:rPr>
              <a:t>Samlinger </a:t>
            </a:r>
            <a:r>
              <a:rPr lang="no-NO" b="1" dirty="0">
                <a:solidFill>
                  <a:srgbClr val="0F3A5F"/>
                </a:solidFill>
                <a:latin typeface="Calibri"/>
                <a:ea typeface="Calibri"/>
                <a:cs typeface="Calibri"/>
                <a:sym typeface="Calibri"/>
              </a:rPr>
              <a:t>2021</a:t>
            </a:r>
            <a:r>
              <a:rPr lang="nb-NO" b="1" dirty="0">
                <a:solidFill>
                  <a:srgbClr val="0F3A5F"/>
                </a:solidFill>
                <a:latin typeface="Calibri"/>
                <a:ea typeface="Calibri"/>
                <a:cs typeface="Calibri"/>
                <a:sym typeface="Calibri"/>
              </a:rPr>
              <a:t> (kl. 13:00 – 16:00)</a:t>
            </a:r>
            <a:endParaRPr dirty="0">
              <a:solidFill>
                <a:srgbClr val="0F3A5F"/>
              </a:solidFill>
            </a:endParaRPr>
          </a:p>
          <a:p>
            <a:pPr marL="171450" marR="0" lvl="0" indent="-95250" algn="l" rtl="0">
              <a:spcBef>
                <a:spcPts val="0"/>
              </a:spcBef>
              <a:spcAft>
                <a:spcPts val="0"/>
              </a:spcAft>
              <a:buClr>
                <a:srgbClr val="41B75E"/>
              </a:buClr>
              <a:buSzPts val="1200"/>
              <a:buFont typeface="Noto Sans Symbols"/>
              <a:buNone/>
            </a:pPr>
            <a:endParaRPr sz="1200" b="1" dirty="0">
              <a:solidFill>
                <a:srgbClr val="347862"/>
              </a:solidFill>
              <a:latin typeface="Calibri"/>
              <a:ea typeface="Calibri"/>
              <a:cs typeface="Calibri"/>
              <a:sym typeface="Calibri"/>
            </a:endParaRPr>
          </a:p>
          <a:p>
            <a:pPr marL="171450" marR="0" lvl="0" indent="-171450" algn="l" rtl="0">
              <a:spcBef>
                <a:spcPts val="0"/>
              </a:spcBef>
              <a:spcAft>
                <a:spcPts val="0"/>
              </a:spcAft>
              <a:buClr>
                <a:srgbClr val="0F3A5F"/>
              </a:buClr>
              <a:buSzPts val="1200"/>
              <a:buFont typeface="Noto Sans Symbols"/>
              <a:buChar char="▪"/>
            </a:pPr>
            <a:r>
              <a:rPr lang="no-NO" sz="1200" b="1" dirty="0">
                <a:solidFill>
                  <a:srgbClr val="0F3A5F"/>
                </a:solidFill>
                <a:latin typeface="Calibri"/>
                <a:ea typeface="Calibri"/>
                <a:cs typeface="Calibri"/>
                <a:sym typeface="Calibri"/>
              </a:rPr>
              <a:t>Samling 1 - </a:t>
            </a:r>
            <a:r>
              <a:rPr lang="no-NO" sz="1104" b="1" dirty="0">
                <a:solidFill>
                  <a:srgbClr val="0F3A5F"/>
                </a:solidFill>
                <a:latin typeface="Calibri"/>
                <a:ea typeface="Calibri"/>
                <a:cs typeface="Calibri"/>
                <a:sym typeface="Calibri"/>
              </a:rPr>
              <a:t>Alt du må vite for å lykkes (FutureFrogs) - </a:t>
            </a:r>
            <a:r>
              <a:rPr lang="nb-NO" sz="1104" b="1" dirty="0">
                <a:solidFill>
                  <a:srgbClr val="0F3A5F"/>
                </a:solidFill>
                <a:latin typeface="Calibri"/>
                <a:ea typeface="Calibri"/>
                <a:cs typeface="Calibri"/>
                <a:sym typeface="Calibri"/>
              </a:rPr>
              <a:t>21</a:t>
            </a:r>
            <a:r>
              <a:rPr lang="no-NO" sz="1104" b="1" dirty="0">
                <a:solidFill>
                  <a:srgbClr val="0F3A5F"/>
                </a:solidFill>
                <a:latin typeface="Calibri"/>
                <a:ea typeface="Calibri"/>
                <a:cs typeface="Calibri"/>
                <a:sym typeface="Calibri"/>
              </a:rPr>
              <a:t>.04</a:t>
            </a:r>
            <a:endParaRPr b="1" dirty="0">
              <a:solidFill>
                <a:srgbClr val="0F3A5F"/>
              </a:solidFill>
            </a:endParaRPr>
          </a:p>
          <a:p>
            <a:pPr marL="457200" marR="0" lvl="0" indent="0" algn="l" rtl="0">
              <a:spcBef>
                <a:spcPts val="0"/>
              </a:spcBef>
              <a:spcAft>
                <a:spcPts val="0"/>
              </a:spcAft>
              <a:buNone/>
            </a:pPr>
            <a:r>
              <a:rPr lang="no-NO" sz="1100" b="1" dirty="0"/>
              <a:t>Tema:</a:t>
            </a:r>
            <a:r>
              <a:rPr lang="no-NO" sz="1100" dirty="0"/>
              <a:t> </a:t>
            </a:r>
            <a:r>
              <a:rPr lang="no-NO" sz="1200" dirty="0">
                <a:solidFill>
                  <a:schemeClr val="dk1"/>
                </a:solidFill>
                <a:latin typeface="Calibri"/>
                <a:ea typeface="Calibri"/>
                <a:cs typeface="Calibri"/>
                <a:sym typeface="Calibri"/>
              </a:rPr>
              <a:t>En introduksjon til hva vi vet fra forskning om lønnsom bærekraft. Introduksjon av verktøy.</a:t>
            </a:r>
            <a:endParaRPr sz="1100" dirty="0">
              <a:solidFill>
                <a:schemeClr val="dk1"/>
              </a:solidFill>
            </a:endParaRPr>
          </a:p>
          <a:p>
            <a:pPr marL="457200" marR="0" lvl="0" indent="0" algn="l" rtl="0">
              <a:spcBef>
                <a:spcPts val="0"/>
              </a:spcBef>
              <a:spcAft>
                <a:spcPts val="0"/>
              </a:spcAft>
              <a:buNone/>
            </a:pPr>
            <a:endParaRPr sz="500" dirty="0"/>
          </a:p>
          <a:p>
            <a:pPr marL="171450" marR="0" lvl="0" indent="-171450" algn="l" rtl="0">
              <a:spcBef>
                <a:spcPts val="0"/>
              </a:spcBef>
              <a:spcAft>
                <a:spcPts val="0"/>
              </a:spcAft>
              <a:buClr>
                <a:srgbClr val="0F3A5F"/>
              </a:buClr>
              <a:buSzPts val="1200"/>
              <a:buFont typeface="Noto Sans Symbols"/>
              <a:buChar char="▪"/>
            </a:pPr>
            <a:r>
              <a:rPr lang="no-NO" sz="1104" b="1" dirty="0">
                <a:solidFill>
                  <a:srgbClr val="0F3A5F"/>
                </a:solidFill>
                <a:latin typeface="Calibri"/>
                <a:ea typeface="Calibri"/>
                <a:cs typeface="Calibri"/>
                <a:sym typeface="Calibri"/>
              </a:rPr>
              <a:t>Samling 2 – Hva er «Bærekraft» for din bedrift (Klimapartnere/Impact Hub) - </a:t>
            </a:r>
            <a:r>
              <a:rPr lang="nb-NO" sz="1104" b="1" dirty="0">
                <a:solidFill>
                  <a:srgbClr val="0F3A5F"/>
                </a:solidFill>
                <a:latin typeface="Calibri"/>
                <a:ea typeface="Calibri"/>
                <a:cs typeface="Calibri"/>
                <a:sym typeface="Calibri"/>
              </a:rPr>
              <a:t>28</a:t>
            </a:r>
            <a:r>
              <a:rPr lang="no-NO" sz="1104" b="1" dirty="0">
                <a:solidFill>
                  <a:srgbClr val="0F3A5F"/>
                </a:solidFill>
                <a:latin typeface="Calibri"/>
                <a:ea typeface="Calibri"/>
                <a:cs typeface="Calibri"/>
                <a:sym typeface="Calibri"/>
              </a:rPr>
              <a:t>.04</a:t>
            </a:r>
            <a:endParaRPr sz="1104" b="1" dirty="0">
              <a:solidFill>
                <a:srgbClr val="0F3A5F"/>
              </a:solidFill>
              <a:latin typeface="Calibri"/>
              <a:ea typeface="Calibri"/>
              <a:cs typeface="Calibri"/>
              <a:sym typeface="Calibri"/>
            </a:endParaRPr>
          </a:p>
          <a:p>
            <a:pPr marL="457200" marR="0" lvl="0" indent="0" algn="l" rtl="0">
              <a:spcBef>
                <a:spcPts val="0"/>
              </a:spcBef>
              <a:spcAft>
                <a:spcPts val="0"/>
              </a:spcAft>
              <a:buNone/>
            </a:pPr>
            <a:r>
              <a:rPr lang="no-NO" sz="1100" b="1" dirty="0"/>
              <a:t>Tema</a:t>
            </a:r>
            <a:r>
              <a:rPr lang="no-NO" sz="1100" dirty="0"/>
              <a:t>: En innføring i begrepet bærekraft og i hjelpemidler som klimaregnskap og sertifiseringer. Hva er mest relevant for din bedrift?</a:t>
            </a:r>
            <a:endParaRPr sz="1100" dirty="0"/>
          </a:p>
          <a:p>
            <a:pPr marL="171450" marR="0" lvl="0" indent="-171450" algn="l" rtl="0">
              <a:spcBef>
                <a:spcPts val="0"/>
              </a:spcBef>
              <a:spcAft>
                <a:spcPts val="0"/>
              </a:spcAft>
              <a:buClr>
                <a:srgbClr val="0F3A5F"/>
              </a:buClr>
              <a:buSzPts val="1200"/>
              <a:buFont typeface="Noto Sans Symbols"/>
              <a:buChar char="▪"/>
            </a:pPr>
            <a:r>
              <a:rPr lang="no-NO" sz="1104" b="1" dirty="0">
                <a:solidFill>
                  <a:srgbClr val="0F3A5F"/>
                </a:solidFill>
                <a:latin typeface="Calibri"/>
                <a:ea typeface="Calibri"/>
                <a:cs typeface="Calibri"/>
                <a:sym typeface="Calibri"/>
              </a:rPr>
              <a:t>Samling 3 – Fra bærekraft til konkurransekraft (FutureFrogs)- </a:t>
            </a:r>
            <a:r>
              <a:rPr lang="nb-NO" sz="1104" b="1" dirty="0">
                <a:solidFill>
                  <a:srgbClr val="0F3A5F"/>
                </a:solidFill>
                <a:latin typeface="Calibri"/>
                <a:ea typeface="Calibri"/>
                <a:cs typeface="Calibri"/>
                <a:sym typeface="Calibri"/>
              </a:rPr>
              <a:t>12.05</a:t>
            </a:r>
            <a:r>
              <a:rPr lang="no-NO" b="1" dirty="0">
                <a:solidFill>
                  <a:srgbClr val="0F3A5F"/>
                </a:solidFill>
              </a:rPr>
              <a:t> </a:t>
            </a:r>
            <a:endParaRPr b="1" dirty="0">
              <a:solidFill>
                <a:srgbClr val="0F3A5F"/>
              </a:solidFill>
            </a:endParaRPr>
          </a:p>
          <a:p>
            <a:pPr marL="457200" marR="0" lvl="0" indent="0" algn="l" rtl="0">
              <a:spcBef>
                <a:spcPts val="0"/>
              </a:spcBef>
              <a:spcAft>
                <a:spcPts val="0"/>
              </a:spcAft>
              <a:buNone/>
            </a:pPr>
            <a:r>
              <a:rPr lang="no-NO" sz="1100" b="1" dirty="0"/>
              <a:t>Tema:</a:t>
            </a:r>
            <a:r>
              <a:rPr lang="no-NO" sz="1100" dirty="0"/>
              <a:t> I denne samlingen skal vi gå dypere inn i temaet «Hvordan kan vi egentlig få til lønnsom bærekraft»?</a:t>
            </a:r>
            <a:endParaRPr b="1" dirty="0"/>
          </a:p>
          <a:p>
            <a:pPr marL="171450" marR="0" lvl="0" indent="-171450" algn="l" rtl="0">
              <a:spcBef>
                <a:spcPts val="0"/>
              </a:spcBef>
              <a:spcAft>
                <a:spcPts val="0"/>
              </a:spcAft>
              <a:buClr>
                <a:srgbClr val="0F3A5F"/>
              </a:buClr>
              <a:buSzPts val="1200"/>
              <a:buFont typeface="Noto Sans Symbols"/>
              <a:buChar char="▪"/>
            </a:pPr>
            <a:r>
              <a:rPr lang="no-NO" sz="1104" b="1" dirty="0">
                <a:solidFill>
                  <a:srgbClr val="0F3A5F"/>
                </a:solidFill>
                <a:latin typeface="Calibri"/>
                <a:ea typeface="Calibri"/>
                <a:cs typeface="Calibri"/>
                <a:sym typeface="Calibri"/>
              </a:rPr>
              <a:t>Samling 4 – Din bærekraftstrategi #1 (FutureFrogs) - </a:t>
            </a:r>
            <a:r>
              <a:rPr lang="nb-NO" sz="1104" b="1" dirty="0">
                <a:solidFill>
                  <a:srgbClr val="0F3A5F"/>
                </a:solidFill>
                <a:latin typeface="Calibri"/>
                <a:ea typeface="Calibri"/>
                <a:cs typeface="Calibri"/>
                <a:sym typeface="Calibri"/>
              </a:rPr>
              <a:t>26</a:t>
            </a:r>
            <a:r>
              <a:rPr lang="no-NO" sz="1104" b="1" dirty="0">
                <a:solidFill>
                  <a:srgbClr val="0F3A5F"/>
                </a:solidFill>
                <a:latin typeface="Calibri"/>
                <a:ea typeface="Calibri"/>
                <a:cs typeface="Calibri"/>
                <a:sym typeface="Calibri"/>
              </a:rPr>
              <a:t>.05.</a:t>
            </a:r>
            <a:endParaRPr sz="1104" b="1" dirty="0">
              <a:solidFill>
                <a:srgbClr val="0F3A5F"/>
              </a:solidFill>
              <a:latin typeface="Calibri"/>
              <a:ea typeface="Calibri"/>
              <a:cs typeface="Calibri"/>
              <a:sym typeface="Calibri"/>
            </a:endParaRPr>
          </a:p>
          <a:p>
            <a:pPr marL="457200" lvl="0" indent="0" algn="l" rtl="0">
              <a:spcBef>
                <a:spcPts val="0"/>
              </a:spcBef>
              <a:spcAft>
                <a:spcPts val="0"/>
              </a:spcAft>
              <a:buNone/>
            </a:pPr>
            <a:r>
              <a:rPr lang="no-NO" sz="1100" b="1" dirty="0"/>
              <a:t>Tema</a:t>
            </a:r>
            <a:r>
              <a:rPr lang="no-NO" sz="1100" dirty="0"/>
              <a:t>: </a:t>
            </a:r>
            <a:r>
              <a:rPr lang="no-NO" sz="1100" dirty="0">
                <a:solidFill>
                  <a:schemeClr val="dk1"/>
                </a:solidFill>
                <a:latin typeface="Calibri"/>
                <a:ea typeface="Calibri"/>
                <a:cs typeface="Calibri"/>
                <a:sym typeface="Calibri"/>
              </a:rPr>
              <a:t>Vi jobber med metoder for å identifisere innovasjoner som både bidrar til konkurransekraft og bærekraft.</a:t>
            </a:r>
            <a:endParaRPr sz="1104" b="1" dirty="0">
              <a:latin typeface="Calibri"/>
              <a:ea typeface="Calibri"/>
              <a:cs typeface="Calibri"/>
              <a:sym typeface="Calibri"/>
            </a:endParaRPr>
          </a:p>
          <a:p>
            <a:pPr marL="171450" lvl="0" indent="-171450" algn="l" rtl="0">
              <a:spcBef>
                <a:spcPts val="0"/>
              </a:spcBef>
              <a:spcAft>
                <a:spcPts val="0"/>
              </a:spcAft>
              <a:buClr>
                <a:srgbClr val="0F3A5F"/>
              </a:buClr>
              <a:buSzPts val="1200"/>
              <a:buFont typeface="Noto Sans Symbols"/>
              <a:buChar char="▪"/>
            </a:pPr>
            <a:r>
              <a:rPr lang="no-NO" sz="1104" b="1" dirty="0">
                <a:solidFill>
                  <a:srgbClr val="0F3A5F"/>
                </a:solidFill>
                <a:latin typeface="Calibri"/>
                <a:ea typeface="Calibri"/>
                <a:cs typeface="Calibri"/>
                <a:sym typeface="Calibri"/>
              </a:rPr>
              <a:t>Samling 5 – Din bærekraftstrategi #2 (FutureFrogs) - </a:t>
            </a:r>
            <a:r>
              <a:rPr lang="nb-NO" sz="1104" b="1" dirty="0">
                <a:solidFill>
                  <a:srgbClr val="0F3A5F"/>
                </a:solidFill>
                <a:latin typeface="Calibri"/>
                <a:ea typeface="Calibri"/>
                <a:cs typeface="Calibri"/>
                <a:sym typeface="Calibri"/>
              </a:rPr>
              <a:t>09</a:t>
            </a:r>
            <a:r>
              <a:rPr lang="no-NO" sz="1104" b="1" dirty="0">
                <a:solidFill>
                  <a:srgbClr val="0F3A5F"/>
                </a:solidFill>
                <a:latin typeface="Calibri"/>
                <a:ea typeface="Calibri"/>
                <a:cs typeface="Calibri"/>
                <a:sym typeface="Calibri"/>
              </a:rPr>
              <a:t>.0</a:t>
            </a:r>
            <a:r>
              <a:rPr lang="nb-NO" sz="1104" b="1" dirty="0">
                <a:solidFill>
                  <a:srgbClr val="0F3A5F"/>
                </a:solidFill>
                <a:latin typeface="Calibri"/>
                <a:ea typeface="Calibri"/>
                <a:cs typeface="Calibri"/>
                <a:sym typeface="Calibri"/>
              </a:rPr>
              <a:t>6</a:t>
            </a:r>
            <a:r>
              <a:rPr lang="no-NO" sz="1104" b="1" dirty="0">
                <a:solidFill>
                  <a:srgbClr val="0F3A5F"/>
                </a:solidFill>
                <a:latin typeface="Calibri"/>
                <a:ea typeface="Calibri"/>
                <a:cs typeface="Calibri"/>
                <a:sym typeface="Calibri"/>
              </a:rPr>
              <a:t>.</a:t>
            </a:r>
            <a:endParaRPr sz="1104" b="1" dirty="0">
              <a:solidFill>
                <a:srgbClr val="0F3A5F"/>
              </a:solidFill>
              <a:latin typeface="Calibri"/>
              <a:ea typeface="Calibri"/>
              <a:cs typeface="Calibri"/>
              <a:sym typeface="Calibri"/>
            </a:endParaRPr>
          </a:p>
          <a:p>
            <a:pPr marL="457200" lvl="0" indent="0" algn="l" rtl="0">
              <a:spcBef>
                <a:spcPts val="0"/>
              </a:spcBef>
              <a:spcAft>
                <a:spcPts val="0"/>
              </a:spcAft>
              <a:buNone/>
            </a:pPr>
            <a:r>
              <a:rPr lang="no-NO" sz="1100" b="1" dirty="0"/>
              <a:t>Tema:</a:t>
            </a:r>
            <a:r>
              <a:rPr lang="no-NO" sz="1100" dirty="0"/>
              <a:t> Vi jobber med din bedrifts konkrete bærekraftstrategi, og ser på flere forskningsbaserte, praktiske verktøy dere kan bruke for å finne den veien som er riktig for dere.</a:t>
            </a:r>
            <a:endParaRPr sz="1100" dirty="0"/>
          </a:p>
          <a:p>
            <a:pPr marL="171450" lvl="0" indent="-171450" algn="l" rtl="0">
              <a:spcBef>
                <a:spcPts val="0"/>
              </a:spcBef>
              <a:spcAft>
                <a:spcPts val="0"/>
              </a:spcAft>
              <a:buClr>
                <a:srgbClr val="0F3A5F"/>
              </a:buClr>
              <a:buSzPts val="1200"/>
              <a:buFont typeface="Noto Sans Symbols"/>
              <a:buChar char="▪"/>
            </a:pPr>
            <a:r>
              <a:rPr lang="no-NO" sz="1104" b="1" dirty="0">
                <a:solidFill>
                  <a:srgbClr val="0F3A5F"/>
                </a:solidFill>
                <a:latin typeface="Calibri"/>
                <a:ea typeface="Calibri"/>
                <a:cs typeface="Calibri"/>
                <a:sym typeface="Calibri"/>
              </a:rPr>
              <a:t>Samling 6 – Oppfølging og erfaringsutveksling (FutureFrogs/Impact Hu</a:t>
            </a:r>
            <a:r>
              <a:rPr lang="no-NO" sz="1104" dirty="0">
                <a:solidFill>
                  <a:schemeClr val="dk1"/>
                </a:solidFill>
                <a:latin typeface="Calibri"/>
                <a:ea typeface="Calibri"/>
                <a:cs typeface="Calibri"/>
                <a:sym typeface="Calibri"/>
              </a:rPr>
              <a:t>b)</a:t>
            </a:r>
            <a:r>
              <a:rPr lang="no-NO" sz="1104" b="1" dirty="0">
                <a:solidFill>
                  <a:srgbClr val="0F3A5F"/>
                </a:solidFill>
                <a:latin typeface="Calibri"/>
                <a:ea typeface="Calibri"/>
                <a:cs typeface="Calibri"/>
                <a:sym typeface="Calibri"/>
              </a:rPr>
              <a:t> - </a:t>
            </a:r>
            <a:r>
              <a:rPr lang="nb-NO" sz="1104" b="1" dirty="0">
                <a:solidFill>
                  <a:srgbClr val="0F3A5F"/>
                </a:solidFill>
                <a:latin typeface="Calibri"/>
                <a:ea typeface="Calibri"/>
                <a:cs typeface="Calibri"/>
                <a:sym typeface="Calibri"/>
              </a:rPr>
              <a:t>11</a:t>
            </a:r>
            <a:r>
              <a:rPr lang="no-NO" sz="1104" b="1" dirty="0">
                <a:solidFill>
                  <a:srgbClr val="0F3A5F"/>
                </a:solidFill>
                <a:latin typeface="Calibri"/>
                <a:ea typeface="Calibri"/>
                <a:cs typeface="Calibri"/>
                <a:sym typeface="Calibri"/>
              </a:rPr>
              <a:t>.</a:t>
            </a:r>
            <a:r>
              <a:rPr lang="nb-NO" sz="1104" b="1" dirty="0">
                <a:solidFill>
                  <a:srgbClr val="0F3A5F"/>
                </a:solidFill>
                <a:latin typeface="Calibri"/>
                <a:ea typeface="Calibri"/>
                <a:cs typeface="Calibri"/>
                <a:sym typeface="Calibri"/>
              </a:rPr>
              <a:t>08</a:t>
            </a:r>
            <a:r>
              <a:rPr lang="no-NO" sz="1104" b="1" dirty="0">
                <a:solidFill>
                  <a:srgbClr val="0F3A5F"/>
                </a:solidFill>
                <a:latin typeface="Calibri"/>
                <a:ea typeface="Calibri"/>
                <a:cs typeface="Calibri"/>
                <a:sym typeface="Calibri"/>
              </a:rPr>
              <a:t>.</a:t>
            </a:r>
            <a:endParaRPr sz="1104" b="1" dirty="0">
              <a:solidFill>
                <a:srgbClr val="0F3A5F"/>
              </a:solidFill>
              <a:latin typeface="Calibri"/>
              <a:ea typeface="Calibri"/>
              <a:cs typeface="Calibri"/>
              <a:sym typeface="Calibri"/>
            </a:endParaRPr>
          </a:p>
          <a:p>
            <a:pPr marL="457200" lvl="0" indent="0" algn="l" rtl="0">
              <a:spcBef>
                <a:spcPts val="0"/>
              </a:spcBef>
              <a:spcAft>
                <a:spcPts val="0"/>
              </a:spcAft>
              <a:buNone/>
            </a:pPr>
            <a:r>
              <a:rPr lang="no-NO" sz="1100" b="1" dirty="0"/>
              <a:t>Tema</a:t>
            </a:r>
            <a:r>
              <a:rPr lang="no-NO" sz="1100" dirty="0"/>
              <a:t>: Siste samling er en fasilitert erfaringsutveksling mellom bedrifter, Impact Hub og FutureFrogs.</a:t>
            </a:r>
            <a:endParaRPr sz="1100"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08" name="Google Shape;108;p2"/>
          <p:cNvSpPr txBox="1"/>
          <p:nvPr/>
        </p:nvSpPr>
        <p:spPr>
          <a:xfrm>
            <a:off x="7553372" y="1428440"/>
            <a:ext cx="3690000" cy="1991700"/>
          </a:xfrm>
          <a:prstGeom prst="rect">
            <a:avLst/>
          </a:prstGeom>
          <a:noFill/>
          <a:ln w="9525" cap="flat" cmpd="sng">
            <a:solidFill>
              <a:srgbClr val="81292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no-NO" sz="1400" b="1" dirty="0">
                <a:solidFill>
                  <a:srgbClr val="812926"/>
                </a:solidFill>
                <a:latin typeface="Calibri"/>
                <a:ea typeface="Calibri"/>
                <a:cs typeface="Calibri"/>
                <a:sym typeface="Calibri"/>
              </a:rPr>
              <a:t>Resultat</a:t>
            </a:r>
            <a:endParaRPr dirty="0">
              <a:solidFill>
                <a:srgbClr val="812926"/>
              </a:solidFill>
            </a:endParaRPr>
          </a:p>
          <a:p>
            <a:pPr marL="0" lvl="0" indent="0" algn="l" rtl="0">
              <a:spcBef>
                <a:spcPts val="0"/>
              </a:spcBef>
              <a:spcAft>
                <a:spcPts val="0"/>
              </a:spcAft>
              <a:buNone/>
            </a:pPr>
            <a:endParaRPr sz="500" b="1" dirty="0">
              <a:solidFill>
                <a:srgbClr val="812926"/>
              </a:solidFill>
              <a:latin typeface="Calibri"/>
              <a:ea typeface="Calibri"/>
              <a:cs typeface="Calibri"/>
              <a:sym typeface="Calibri"/>
            </a:endParaRPr>
          </a:p>
          <a:p>
            <a:pPr marL="457200" marR="242581" lvl="0" indent="-304800" algn="l" rtl="0">
              <a:lnSpc>
                <a:spcPct val="109557"/>
              </a:lnSpc>
              <a:spcBef>
                <a:spcPts val="192"/>
              </a:spcBef>
              <a:spcAft>
                <a:spcPts val="0"/>
              </a:spcAft>
              <a:buClr>
                <a:srgbClr val="812926"/>
              </a:buClr>
              <a:buSzPts val="1200"/>
              <a:buFont typeface="Noto Sans Symbols"/>
              <a:buChar char="▪"/>
            </a:pPr>
            <a:r>
              <a:rPr lang="no-NO" sz="1104" dirty="0">
                <a:solidFill>
                  <a:srgbClr val="812926"/>
                </a:solidFill>
                <a:latin typeface="Calibri"/>
                <a:ea typeface="Calibri"/>
                <a:cs typeface="Calibri"/>
                <a:sym typeface="Calibri"/>
              </a:rPr>
              <a:t>Deltakerne får </a:t>
            </a:r>
            <a:r>
              <a:rPr lang="no-NO" sz="1104" b="1" dirty="0">
                <a:solidFill>
                  <a:srgbClr val="812926"/>
                </a:solidFill>
                <a:latin typeface="Calibri"/>
                <a:ea typeface="Calibri"/>
                <a:cs typeface="Calibri"/>
                <a:sym typeface="Calibri"/>
              </a:rPr>
              <a:t>innføring i hva bærekraft er</a:t>
            </a:r>
            <a:r>
              <a:rPr lang="no-NO" sz="1104" dirty="0">
                <a:solidFill>
                  <a:srgbClr val="812926"/>
                </a:solidFill>
                <a:latin typeface="Calibri"/>
                <a:ea typeface="Calibri"/>
                <a:cs typeface="Calibri"/>
                <a:sym typeface="Calibri"/>
              </a:rPr>
              <a:t>, og hva det betyr for deres bedrift.</a:t>
            </a:r>
            <a:endParaRPr sz="1104" dirty="0">
              <a:solidFill>
                <a:srgbClr val="812926"/>
              </a:solidFill>
              <a:latin typeface="Calibri"/>
              <a:ea typeface="Calibri"/>
              <a:cs typeface="Calibri"/>
              <a:sym typeface="Calibri"/>
            </a:endParaRPr>
          </a:p>
          <a:p>
            <a:pPr marL="457200" marR="242581" lvl="0" indent="-304800" algn="l" rtl="0">
              <a:lnSpc>
                <a:spcPct val="109557"/>
              </a:lnSpc>
              <a:spcBef>
                <a:spcPts val="0"/>
              </a:spcBef>
              <a:spcAft>
                <a:spcPts val="0"/>
              </a:spcAft>
              <a:buClr>
                <a:srgbClr val="812926"/>
              </a:buClr>
              <a:buSzPts val="1200"/>
              <a:buFont typeface="Noto Sans Symbols"/>
              <a:buChar char="▪"/>
            </a:pPr>
            <a:r>
              <a:rPr lang="no-NO" sz="1104" dirty="0">
                <a:solidFill>
                  <a:srgbClr val="812926"/>
                </a:solidFill>
                <a:latin typeface="Calibri"/>
                <a:ea typeface="Calibri"/>
                <a:cs typeface="Calibri"/>
                <a:sym typeface="Calibri"/>
              </a:rPr>
              <a:t>Deltakerne får tilgang på e</a:t>
            </a:r>
            <a:r>
              <a:rPr lang="no-NO" sz="1104" b="1" dirty="0">
                <a:solidFill>
                  <a:srgbClr val="812926"/>
                </a:solidFill>
                <a:latin typeface="Calibri"/>
                <a:ea typeface="Calibri"/>
                <a:cs typeface="Calibri"/>
                <a:sym typeface="Calibri"/>
              </a:rPr>
              <a:t>ffektive, forskningsbaserte og praktiske verktøy for</a:t>
            </a:r>
            <a:r>
              <a:rPr lang="no-NO" sz="1104" dirty="0">
                <a:solidFill>
                  <a:srgbClr val="812926"/>
                </a:solidFill>
                <a:latin typeface="Calibri"/>
                <a:ea typeface="Calibri"/>
                <a:cs typeface="Calibri"/>
                <a:sym typeface="Calibri"/>
              </a:rPr>
              <a:t> å utvikle </a:t>
            </a:r>
            <a:r>
              <a:rPr lang="no-NO" sz="1104" b="1" dirty="0">
                <a:solidFill>
                  <a:srgbClr val="812926"/>
                </a:solidFill>
                <a:latin typeface="Calibri"/>
                <a:ea typeface="Calibri"/>
                <a:cs typeface="Calibri"/>
                <a:sym typeface="Calibri"/>
              </a:rPr>
              <a:t>lønnsomme bærekraftstrategier</a:t>
            </a:r>
            <a:r>
              <a:rPr lang="no-NO" sz="1104" dirty="0">
                <a:solidFill>
                  <a:srgbClr val="812926"/>
                </a:solidFill>
                <a:latin typeface="Calibri"/>
                <a:ea typeface="Calibri"/>
                <a:cs typeface="Calibri"/>
                <a:sym typeface="Calibri"/>
              </a:rPr>
              <a:t> i egen bedrift. </a:t>
            </a:r>
            <a:endParaRPr sz="1104" dirty="0">
              <a:solidFill>
                <a:srgbClr val="812926"/>
              </a:solidFill>
              <a:latin typeface="Calibri"/>
              <a:ea typeface="Calibri"/>
              <a:cs typeface="Calibri"/>
              <a:sym typeface="Calibri"/>
            </a:endParaRPr>
          </a:p>
          <a:p>
            <a:pPr marL="457200" lvl="0" indent="-298704" algn="l" rtl="0">
              <a:spcBef>
                <a:spcPts val="0"/>
              </a:spcBef>
              <a:spcAft>
                <a:spcPts val="0"/>
              </a:spcAft>
              <a:buClr>
                <a:srgbClr val="812926"/>
              </a:buClr>
              <a:buSzPts val="1104"/>
              <a:buFont typeface="Calibri"/>
              <a:buChar char="▪"/>
            </a:pPr>
            <a:r>
              <a:rPr lang="no-NO" sz="1104" dirty="0">
                <a:solidFill>
                  <a:srgbClr val="812926"/>
                </a:solidFill>
                <a:latin typeface="Calibri"/>
                <a:ea typeface="Calibri"/>
                <a:cs typeface="Calibri"/>
                <a:sym typeface="Calibri"/>
              </a:rPr>
              <a:t>Deltakerne får opplæring i hvordan de kan bruke disse verktøyene for å </a:t>
            </a:r>
            <a:r>
              <a:rPr lang="no-NO" sz="1104" b="1" dirty="0">
                <a:solidFill>
                  <a:srgbClr val="812926"/>
                </a:solidFill>
                <a:latin typeface="Calibri"/>
                <a:ea typeface="Calibri"/>
                <a:cs typeface="Calibri"/>
                <a:sym typeface="Calibri"/>
              </a:rPr>
              <a:t>utvikle sin konkurransekraft</a:t>
            </a:r>
            <a:r>
              <a:rPr lang="no-NO" sz="1104" dirty="0">
                <a:solidFill>
                  <a:srgbClr val="812926"/>
                </a:solidFill>
                <a:latin typeface="Calibri"/>
                <a:ea typeface="Calibri"/>
                <a:cs typeface="Calibri"/>
                <a:sym typeface="Calibri"/>
              </a:rPr>
              <a:t>.</a:t>
            </a:r>
            <a:br>
              <a:rPr lang="no-NO" sz="1104" dirty="0">
                <a:solidFill>
                  <a:srgbClr val="812926"/>
                </a:solidFill>
                <a:latin typeface="Calibri"/>
                <a:ea typeface="Calibri"/>
                <a:cs typeface="Calibri"/>
                <a:sym typeface="Calibri"/>
              </a:rPr>
            </a:br>
            <a:endParaRPr sz="604" dirty="0">
              <a:solidFill>
                <a:srgbClr val="812926"/>
              </a:solidFill>
            </a:endParaRPr>
          </a:p>
        </p:txBody>
      </p:sp>
      <p:sp>
        <p:nvSpPr>
          <p:cNvPr id="109" name="Google Shape;109;p2"/>
          <p:cNvSpPr txBox="1"/>
          <p:nvPr/>
        </p:nvSpPr>
        <p:spPr>
          <a:xfrm>
            <a:off x="7553372" y="3704823"/>
            <a:ext cx="3690000" cy="1569620"/>
          </a:xfrm>
          <a:prstGeom prst="rect">
            <a:avLst/>
          </a:prstGeom>
          <a:noFill/>
          <a:ln w="9525" cap="flat" cmpd="sng">
            <a:solidFill>
              <a:srgbClr val="0F3A5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no-NO" sz="1400" b="1" dirty="0">
                <a:solidFill>
                  <a:srgbClr val="0F3A5F"/>
                </a:solidFill>
                <a:latin typeface="Calibri"/>
                <a:ea typeface="Calibri"/>
                <a:cs typeface="Calibri"/>
                <a:sym typeface="Calibri"/>
              </a:rPr>
              <a:t>Kostnader</a:t>
            </a:r>
            <a:r>
              <a:rPr lang="no-NO" sz="1800" b="1" dirty="0">
                <a:solidFill>
                  <a:srgbClr val="0F3A5F"/>
                </a:solidFill>
                <a:latin typeface="Calibri"/>
                <a:ea typeface="Calibri"/>
                <a:cs typeface="Calibri"/>
                <a:sym typeface="Calibri"/>
              </a:rPr>
              <a:t> </a:t>
            </a:r>
            <a:endParaRPr sz="1200" dirty="0">
              <a:solidFill>
                <a:srgbClr val="0F3A5F"/>
              </a:solidFill>
              <a:latin typeface="Calibri"/>
              <a:ea typeface="Calibri"/>
              <a:cs typeface="Calibri"/>
              <a:sym typeface="Calibri"/>
            </a:endParaRPr>
          </a:p>
          <a:p>
            <a:pPr marL="457200" lvl="0" indent="-298450" algn="l" rtl="0">
              <a:spcBef>
                <a:spcPts val="0"/>
              </a:spcBef>
              <a:spcAft>
                <a:spcPts val="0"/>
              </a:spcAft>
              <a:buClr>
                <a:srgbClr val="0F3A5F"/>
              </a:buClr>
              <a:buSzPts val="1100"/>
              <a:buFont typeface="Noto Sans Symbols"/>
              <a:buChar char="▪"/>
            </a:pPr>
            <a:r>
              <a:rPr lang="no-NO" sz="1100" dirty="0">
                <a:solidFill>
                  <a:srgbClr val="0F3A5F"/>
                </a:solidFill>
                <a:latin typeface="Calibri"/>
                <a:ea typeface="Calibri"/>
                <a:cs typeface="Calibri"/>
                <a:sym typeface="Calibri"/>
              </a:rPr>
              <a:t>Programmet er i hovedsak finansiert av Den norske UNESCO-kommisjonen, med støtte fra Klimapartnere Agder</a:t>
            </a:r>
            <a:r>
              <a:rPr lang="nb-NO" sz="1100" dirty="0">
                <a:solidFill>
                  <a:srgbClr val="0F3A5F"/>
                </a:solidFill>
                <a:latin typeface="Calibri"/>
                <a:ea typeface="Calibri"/>
                <a:cs typeface="Calibri"/>
                <a:sym typeface="Calibri"/>
              </a:rPr>
              <a:t>, Arendal Kommune, Impact HUB og</a:t>
            </a:r>
            <a:r>
              <a:rPr lang="no-NO" sz="1100" dirty="0">
                <a:solidFill>
                  <a:srgbClr val="0F3A5F"/>
                </a:solidFill>
                <a:latin typeface="Calibri"/>
                <a:ea typeface="Calibri"/>
                <a:cs typeface="Calibri"/>
                <a:sym typeface="Calibri"/>
              </a:rPr>
              <a:t> Arendal Næringsforening.</a:t>
            </a:r>
            <a:endParaRPr sz="1100" dirty="0">
              <a:solidFill>
                <a:srgbClr val="0F3A5F"/>
              </a:solidFill>
              <a:latin typeface="Calibri"/>
              <a:ea typeface="Calibri"/>
              <a:cs typeface="Calibri"/>
              <a:sym typeface="Calibri"/>
            </a:endParaRPr>
          </a:p>
          <a:p>
            <a:pPr marL="457200" lvl="0" indent="-298450" algn="l" rtl="0">
              <a:spcBef>
                <a:spcPts val="0"/>
              </a:spcBef>
              <a:spcAft>
                <a:spcPts val="0"/>
              </a:spcAft>
              <a:buClr>
                <a:srgbClr val="0F3A5F"/>
              </a:buClr>
              <a:buSzPts val="1100"/>
              <a:buFont typeface="Noto Sans Symbols"/>
              <a:buChar char="▪"/>
            </a:pPr>
            <a:r>
              <a:rPr lang="no-NO" sz="1100" dirty="0">
                <a:solidFill>
                  <a:srgbClr val="0F3A5F"/>
                </a:solidFill>
                <a:latin typeface="Calibri"/>
                <a:ea typeface="Calibri"/>
                <a:cs typeface="Calibri"/>
                <a:sym typeface="Calibri"/>
              </a:rPr>
              <a:t>Egenandel for deltakende bedrifter er kr. 1.000,- (inntil 2 personer per bedrift)</a:t>
            </a:r>
            <a:r>
              <a:rPr lang="no-NO" sz="1100" dirty="0">
                <a:solidFill>
                  <a:schemeClr val="dk1"/>
                </a:solidFill>
                <a:latin typeface="Calibri"/>
                <a:ea typeface="Calibri"/>
                <a:cs typeface="Calibri"/>
                <a:sym typeface="Calibri"/>
              </a:rPr>
              <a:t>.</a:t>
            </a:r>
            <a:endParaRPr sz="1300" dirty="0"/>
          </a:p>
          <a:p>
            <a:pPr marL="171450" marR="0" lvl="0" indent="-95250" algn="l" rtl="0">
              <a:spcBef>
                <a:spcPts val="0"/>
              </a:spcBef>
              <a:spcAft>
                <a:spcPts val="0"/>
              </a:spcAft>
              <a:buClr>
                <a:srgbClr val="347862"/>
              </a:buClr>
              <a:buSzPts val="1200"/>
              <a:buFont typeface="Noto Sans Symbols"/>
              <a:buNone/>
            </a:pPr>
            <a:endParaRPr sz="1200" dirty="0">
              <a:solidFill>
                <a:schemeClr val="dk1"/>
              </a:solidFill>
              <a:latin typeface="Calibri"/>
              <a:ea typeface="Calibri"/>
              <a:cs typeface="Calibri"/>
              <a:sym typeface="Calibri"/>
            </a:endParaRPr>
          </a:p>
        </p:txBody>
      </p:sp>
      <p:pic>
        <p:nvPicPr>
          <p:cNvPr id="110" name="Google Shape;110;p2"/>
          <p:cNvPicPr preferRelativeResize="0"/>
          <p:nvPr/>
        </p:nvPicPr>
        <p:blipFill rotWithShape="1">
          <a:blip r:embed="rId4">
            <a:alphaModFix/>
          </a:blip>
          <a:srcRect/>
          <a:stretch/>
        </p:blipFill>
        <p:spPr>
          <a:xfrm>
            <a:off x="430517" y="5983640"/>
            <a:ext cx="2107100" cy="600064"/>
          </a:xfrm>
          <a:prstGeom prst="rect">
            <a:avLst/>
          </a:prstGeom>
          <a:noFill/>
          <a:ln>
            <a:noFill/>
          </a:ln>
        </p:spPr>
      </p:pic>
      <p:grpSp>
        <p:nvGrpSpPr>
          <p:cNvPr id="111" name="Google Shape;111;p2"/>
          <p:cNvGrpSpPr/>
          <p:nvPr/>
        </p:nvGrpSpPr>
        <p:grpSpPr>
          <a:xfrm>
            <a:off x="196575" y="134000"/>
            <a:ext cx="5668411" cy="913500"/>
            <a:chOff x="196575" y="134000"/>
            <a:chExt cx="5668411" cy="913500"/>
          </a:xfrm>
        </p:grpSpPr>
        <p:pic>
          <p:nvPicPr>
            <p:cNvPr id="112" name="Google Shape;112;p2"/>
            <p:cNvPicPr preferRelativeResize="0"/>
            <p:nvPr/>
          </p:nvPicPr>
          <p:blipFill>
            <a:blip r:embed="rId5">
              <a:alphaModFix/>
            </a:blip>
            <a:stretch>
              <a:fillRect/>
            </a:stretch>
          </p:blipFill>
          <p:spPr>
            <a:xfrm>
              <a:off x="1374723" y="134000"/>
              <a:ext cx="1999192" cy="911400"/>
            </a:xfrm>
            <a:prstGeom prst="rect">
              <a:avLst/>
            </a:prstGeom>
            <a:noFill/>
            <a:ln>
              <a:noFill/>
            </a:ln>
          </p:spPr>
        </p:pic>
        <p:pic>
          <p:nvPicPr>
            <p:cNvPr id="113" name="Google Shape;113;p2"/>
            <p:cNvPicPr preferRelativeResize="0"/>
            <p:nvPr/>
          </p:nvPicPr>
          <p:blipFill>
            <a:blip r:embed="rId6">
              <a:alphaModFix/>
            </a:blip>
            <a:stretch>
              <a:fillRect/>
            </a:stretch>
          </p:blipFill>
          <p:spPr>
            <a:xfrm>
              <a:off x="196575" y="134000"/>
              <a:ext cx="913499" cy="911392"/>
            </a:xfrm>
            <a:prstGeom prst="rect">
              <a:avLst/>
            </a:prstGeom>
            <a:noFill/>
            <a:ln>
              <a:noFill/>
            </a:ln>
          </p:spPr>
        </p:pic>
        <p:pic>
          <p:nvPicPr>
            <p:cNvPr id="114" name="Google Shape;114;p2" descr="K:\Ai\UNESCO\11 Informasjon\Logo og bruk\Riktig-logo\Logo_UNESCO.jpg"/>
            <p:cNvPicPr preferRelativeResize="0"/>
            <p:nvPr/>
          </p:nvPicPr>
          <p:blipFill>
            <a:blip r:embed="rId7">
              <a:alphaModFix/>
            </a:blip>
            <a:stretch>
              <a:fillRect/>
            </a:stretch>
          </p:blipFill>
          <p:spPr>
            <a:xfrm>
              <a:off x="3611000" y="134000"/>
              <a:ext cx="2253986" cy="913500"/>
            </a:xfrm>
            <a:prstGeom prst="rect">
              <a:avLst/>
            </a:prstGeom>
            <a:noFill/>
            <a:ln>
              <a:noFill/>
            </a:ln>
          </p:spPr>
        </p:pic>
      </p:gr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787</Words>
  <Application>Microsoft Office PowerPoint</Application>
  <PresentationFormat>Widescreen</PresentationFormat>
  <Paragraphs>59</Paragraphs>
  <Slides>2</Slides>
  <Notes>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vt:i4>
      </vt:variant>
    </vt:vector>
  </HeadingPairs>
  <TitlesOfParts>
    <vt:vector size="6" baseType="lpstr">
      <vt:lpstr>Arial</vt:lpstr>
      <vt:lpstr>Calibri</vt:lpstr>
      <vt:lpstr>Noto Sans Symbols</vt:lpstr>
      <vt:lpstr>Office-tema</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Maltby, Mats Winther</dc:creator>
  <cp:lastModifiedBy>Morten Haakstad</cp:lastModifiedBy>
  <cp:revision>4</cp:revision>
  <cp:lastPrinted>2021-03-26T11:18:43Z</cp:lastPrinted>
  <dcterms:created xsi:type="dcterms:W3CDTF">2019-07-03T12:19:49Z</dcterms:created>
  <dcterms:modified xsi:type="dcterms:W3CDTF">2021-03-26T15:07:08Z</dcterms:modified>
</cp:coreProperties>
</file>